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566" r:id="rId3"/>
    <p:sldId id="422" r:id="rId4"/>
    <p:sldId id="287" r:id="rId5"/>
    <p:sldId id="382" r:id="rId6"/>
    <p:sldId id="289" r:id="rId7"/>
    <p:sldId id="421" r:id="rId8"/>
    <p:sldId id="297" r:id="rId9"/>
    <p:sldId id="296" r:id="rId10"/>
    <p:sldId id="557" r:id="rId11"/>
    <p:sldId id="318" r:id="rId12"/>
    <p:sldId id="558" r:id="rId13"/>
    <p:sldId id="572" r:id="rId14"/>
    <p:sldId id="568" r:id="rId15"/>
    <p:sldId id="571" r:id="rId16"/>
    <p:sldId id="570" r:id="rId17"/>
    <p:sldId id="392" r:id="rId18"/>
    <p:sldId id="567" r:id="rId19"/>
    <p:sldId id="265" r:id="rId20"/>
    <p:sldId id="266" r:id="rId21"/>
    <p:sldId id="531" r:id="rId22"/>
    <p:sldId id="304" r:id="rId23"/>
    <p:sldId id="268" r:id="rId24"/>
    <p:sldId id="269" r:id="rId25"/>
    <p:sldId id="775" r:id="rId26"/>
    <p:sldId id="776" r:id="rId27"/>
    <p:sldId id="740" r:id="rId28"/>
    <p:sldId id="804" r:id="rId29"/>
    <p:sldId id="562" r:id="rId30"/>
    <p:sldId id="329" r:id="rId31"/>
    <p:sldId id="496" r:id="rId32"/>
    <p:sldId id="574" r:id="rId33"/>
    <p:sldId id="569" r:id="rId34"/>
    <p:sldId id="577" r:id="rId35"/>
    <p:sldId id="743" r:id="rId36"/>
    <p:sldId id="579" r:id="rId37"/>
    <p:sldId id="580" r:id="rId38"/>
    <p:sldId id="581" r:id="rId39"/>
    <p:sldId id="582" r:id="rId40"/>
    <p:sldId id="497" r:id="rId41"/>
    <p:sldId id="636" r:id="rId42"/>
    <p:sldId id="657" r:id="rId43"/>
    <p:sldId id="658" r:id="rId44"/>
    <p:sldId id="659" r:id="rId45"/>
    <p:sldId id="660" r:id="rId46"/>
    <p:sldId id="661" r:id="rId47"/>
    <p:sldId id="662" r:id="rId48"/>
    <p:sldId id="498" r:id="rId49"/>
    <p:sldId id="637" r:id="rId50"/>
    <p:sldId id="663" r:id="rId51"/>
    <p:sldId id="664" r:id="rId52"/>
    <p:sldId id="665" r:id="rId53"/>
    <p:sldId id="525" r:id="rId54"/>
    <p:sldId id="583" r:id="rId55"/>
    <p:sldId id="584" r:id="rId56"/>
    <p:sldId id="585" r:id="rId57"/>
    <p:sldId id="561" r:id="rId58"/>
    <p:sldId id="323" r:id="rId59"/>
    <p:sldId id="306" r:id="rId60"/>
    <p:sldId id="398" r:id="rId61"/>
    <p:sldId id="399" r:id="rId62"/>
    <p:sldId id="400" r:id="rId63"/>
    <p:sldId id="402" r:id="rId64"/>
    <p:sldId id="573" r:id="rId65"/>
    <p:sldId id="377" r:id="rId66"/>
    <p:sldId id="378" r:id="rId67"/>
    <p:sldId id="379" r:id="rId68"/>
    <p:sldId id="380" r:id="rId69"/>
    <p:sldId id="381" r:id="rId70"/>
    <p:sldId id="499" r:id="rId71"/>
    <p:sldId id="383" r:id="rId72"/>
    <p:sldId id="666" r:id="rId73"/>
    <p:sldId id="667" r:id="rId74"/>
    <p:sldId id="307" r:id="rId75"/>
    <p:sldId id="321" r:id="rId76"/>
    <p:sldId id="409" r:id="rId77"/>
    <p:sldId id="410" r:id="rId78"/>
    <p:sldId id="411" r:id="rId79"/>
    <p:sldId id="413" r:id="rId80"/>
    <p:sldId id="412" r:id="rId81"/>
    <p:sldId id="308" r:id="rId82"/>
    <p:sldId id="415" r:id="rId83"/>
    <p:sldId id="419" r:id="rId84"/>
    <p:sldId id="526" r:id="rId85"/>
    <p:sldId id="495" r:id="rId86"/>
    <p:sldId id="418" r:id="rId87"/>
    <p:sldId id="416" r:id="rId88"/>
    <p:sldId id="408" r:id="rId89"/>
    <p:sldId id="417" r:id="rId90"/>
    <p:sldId id="527" r:id="rId91"/>
    <p:sldId id="530" r:id="rId92"/>
    <p:sldId id="528" r:id="rId93"/>
    <p:sldId id="333" r:id="rId94"/>
    <p:sldId id="334" r:id="rId95"/>
    <p:sldId id="335" r:id="rId96"/>
    <p:sldId id="338" r:id="rId97"/>
    <p:sldId id="529" r:id="rId98"/>
    <p:sldId id="349" r:id="rId99"/>
    <p:sldId id="348" r:id="rId100"/>
    <p:sldId id="350" r:id="rId101"/>
    <p:sldId id="351" r:id="rId102"/>
    <p:sldId id="299" r:id="rId103"/>
    <p:sldId id="353" r:id="rId104"/>
    <p:sldId id="290" r:id="rId105"/>
    <p:sldId id="281"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85"/>
    <p:restoredTop sz="71727" autoAdjust="0"/>
  </p:normalViewPr>
  <p:slideViewPr>
    <p:cSldViewPr snapToGrid="0" snapToObjects="1">
      <p:cViewPr varScale="1">
        <p:scale>
          <a:sx n="113" d="100"/>
          <a:sy n="113" d="100"/>
        </p:scale>
        <p:origin x="1712"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10/15/23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30.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MessageChannel.html"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www.amazon.com/exec/obidos/ASIN/0321127420/enterpriseint-20"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eba477314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24313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25</a:t>
            </a:fld>
            <a:endParaRPr lang="en-US"/>
          </a:p>
        </p:txBody>
      </p:sp>
    </p:spTree>
    <p:extLst>
      <p:ext uri="{BB962C8B-B14F-4D97-AF65-F5344CB8AC3E}">
        <p14:creationId xmlns:p14="http://schemas.microsoft.com/office/powerpoint/2010/main" val="390846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26</a:t>
            </a:fld>
            <a:endParaRPr lang="en-US"/>
          </a:p>
        </p:txBody>
      </p:sp>
    </p:spTree>
    <p:extLst>
      <p:ext uri="{BB962C8B-B14F-4D97-AF65-F5344CB8AC3E}">
        <p14:creationId xmlns:p14="http://schemas.microsoft.com/office/powerpoint/2010/main" val="265490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Reactive Programming</a:t>
            </a:r>
          </a:p>
          <a:p>
            <a:r>
              <a:rPr lang="en-GB" dirty="0"/>
              <a:t>=================</a:t>
            </a:r>
          </a:p>
          <a:p>
            <a:endParaRPr lang="en-GB" dirty="0"/>
          </a:p>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162776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286790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Temporal coupling 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35</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41</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42</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43</a:t>
            </a:fld>
            <a:endParaRPr lang="en-US"/>
          </a:p>
        </p:txBody>
      </p:sp>
    </p:spTree>
    <p:extLst>
      <p:ext uri="{BB962C8B-B14F-4D97-AF65-F5344CB8AC3E}">
        <p14:creationId xmlns:p14="http://schemas.microsoft.com/office/powerpoint/2010/main" val="3940273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44</a:t>
            </a:fld>
            <a:endParaRPr lang="en-US"/>
          </a:p>
        </p:txBody>
      </p:sp>
    </p:spTree>
    <p:extLst>
      <p:ext uri="{BB962C8B-B14F-4D97-AF65-F5344CB8AC3E}">
        <p14:creationId xmlns:p14="http://schemas.microsoft.com/office/powerpoint/2010/main" val="1700702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45</a:t>
            </a:fld>
            <a:endParaRPr lang="en-US"/>
          </a:p>
        </p:txBody>
      </p:sp>
    </p:spTree>
    <p:extLst>
      <p:ext uri="{BB962C8B-B14F-4D97-AF65-F5344CB8AC3E}">
        <p14:creationId xmlns:p14="http://schemas.microsoft.com/office/powerpoint/2010/main" val="3083873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3360116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47</a:t>
            </a:fld>
            <a:endParaRPr lang="en-US"/>
          </a:p>
        </p:txBody>
      </p:sp>
    </p:spTree>
    <p:extLst>
      <p:ext uri="{BB962C8B-B14F-4D97-AF65-F5344CB8AC3E}">
        <p14:creationId xmlns:p14="http://schemas.microsoft.com/office/powerpoint/2010/main" val="2312528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49</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50</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51</a:t>
            </a:fld>
            <a:endParaRPr lang="en-US"/>
          </a:p>
        </p:txBody>
      </p:sp>
    </p:spTree>
    <p:extLst>
      <p:ext uri="{BB962C8B-B14F-4D97-AF65-F5344CB8AC3E}">
        <p14:creationId xmlns:p14="http://schemas.microsoft.com/office/powerpoint/2010/main" val="1635475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52</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1113679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11683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852801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Request-Reply</a:t>
            </a:r>
            <a:r>
              <a:rPr lang="en-US" sz="1200" kern="1200" dirty="0">
                <a:solidFill>
                  <a:schemeClr val="tx1"/>
                </a:solidFill>
                <a:effectLst/>
                <a:latin typeface="+mn-lt"/>
                <a:ea typeface="+mn-ea"/>
                <a:cs typeface="+mn-cs"/>
              </a:rPr>
              <a:t>: When an application sends a message, how can it get a response from the receiver? Send a pair of Request-Reply messages, each on its own channel.</a:t>
            </a:r>
            <a:endParaRPr lang="en-US" dirty="0">
              <a:effectLst/>
            </a:endParaRPr>
          </a:p>
          <a:p>
            <a:r>
              <a:rPr lang="en-US" sz="1200" kern="1200" dirty="0">
                <a:solidFill>
                  <a:schemeClr val="tx1"/>
                </a:solidFill>
                <a:effectLst/>
                <a:latin typeface="+mn-lt"/>
                <a:ea typeface="+mn-ea"/>
                <a:cs typeface="+mn-cs"/>
              </a:rPr>
              <a:t>Synchronous Block: Sender blocks whilst polling for reply. Simple to implement, lower reliability, ties up thread waiting for response</a:t>
            </a:r>
            <a:endParaRPr lang="en-US" dirty="0"/>
          </a:p>
          <a:p>
            <a:r>
              <a:rPr lang="en-US" sz="1200" kern="1200" dirty="0">
                <a:solidFill>
                  <a:schemeClr val="tx1"/>
                </a:solidFill>
                <a:effectLst/>
                <a:latin typeface="+mn-lt"/>
                <a:ea typeface="+mn-ea"/>
                <a:cs typeface="+mn-cs"/>
              </a:rPr>
              <a:t>Asynchronous Callback: A separate thread listens for reply messages. Harder to implement for timing issues, more reliable, removes temporal coupling and resource wastage</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1023611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pref</a:t>
            </a:r>
            <a:r>
              <a:rPr lang="en-US" baseline="0" dirty="0"/>
              <a:t>er and event to a command when integrating.</a:t>
            </a:r>
          </a:p>
          <a:p>
            <a:endParaRPr lang="en-US" baseline="0" dirty="0"/>
          </a:p>
          <a:p>
            <a:r>
              <a:rPr lang="en-US" baseline="0" dirty="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65</a:t>
            </a:fld>
            <a:endParaRPr lang="en-GB"/>
          </a:p>
        </p:txBody>
      </p:sp>
    </p:spTree>
    <p:extLst>
      <p:ext uri="{BB962C8B-B14F-4D97-AF65-F5344CB8AC3E}">
        <p14:creationId xmlns:p14="http://schemas.microsoft.com/office/powerpoint/2010/main" val="3354625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71</a:t>
            </a:fld>
            <a:endParaRPr lang="en-GB"/>
          </a:p>
        </p:txBody>
      </p:sp>
    </p:spTree>
    <p:extLst>
      <p:ext uri="{BB962C8B-B14F-4D97-AF65-F5344CB8AC3E}">
        <p14:creationId xmlns:p14="http://schemas.microsoft.com/office/powerpoint/2010/main" val="2770232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1" dirty="0"/>
              <a:t>With a Point-to-Point Channel only one consumer receives any message. If the channel has multiple consumers, the channel ensures that only one of them succeeds, so the receivers do not have to coordinate with each other.</a:t>
            </a:r>
          </a:p>
          <a:p>
            <a:endParaRPr lang="en-US" b="1" dirty="0"/>
          </a:p>
          <a:p>
            <a:r>
              <a:rPr lang="en-US" b="1" dirty="0"/>
              <a:t>The channel typically locks a message, either until the locking consumer acks or </a:t>
            </a:r>
            <a:r>
              <a:rPr lang="en-US" b="1" dirty="0" err="1"/>
              <a:t>nacks</a:t>
            </a:r>
            <a:r>
              <a:rPr lang="en-US" b="1" dirty="0"/>
              <a:t> it, or until the consumer times out on responding and the message is made available again.</a:t>
            </a:r>
          </a:p>
          <a:p>
            <a:endParaRPr lang="en-US" b="1" dirty="0"/>
          </a:p>
          <a:p>
            <a:r>
              <a:rPr lang="en-US" b="1" dirty="0"/>
              <a:t>If the message is </a:t>
            </a:r>
            <a:r>
              <a:rPr lang="en-US" b="1" dirty="0" err="1"/>
              <a:t>acked</a:t>
            </a:r>
            <a:r>
              <a:rPr lang="en-US" b="1" dirty="0"/>
              <a:t>, it is deleted from the queue.</a:t>
            </a:r>
          </a:p>
          <a:p>
            <a:endParaRPr lang="en-US" b="1" dirty="0"/>
          </a:p>
          <a:p>
            <a:r>
              <a:rPr lang="en-US" b="1" dirty="0"/>
              <a:t>Whilst the message is locked, other consumers read past the locked message.</a:t>
            </a:r>
          </a:p>
          <a:p>
            <a:endParaRPr lang="en-US" b="1" dirty="0"/>
          </a:p>
          <a:p>
            <a:r>
              <a:rPr lang="en-US" b="1" dirty="0"/>
              <a:t>Thus the application can scale out by having multiple consumers receive messages concurrently, but only a single consumer receives any one message.</a:t>
            </a:r>
          </a:p>
          <a:p>
            <a:endParaRPr lang="en-US" b="1" dirty="0"/>
          </a:p>
          <a:p>
            <a:r>
              <a:rPr lang="en-US" b="1"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communicating by sending </a:t>
            </a:r>
            <a:r>
              <a:rPr lang="en-US" i="1" dirty="0">
                <a:hlinkClick r:id="rId3"/>
              </a:rPr>
              <a:t>Message</a:t>
            </a:r>
            <a:r>
              <a:rPr lang="en-US" dirty="0"/>
              <a:t>s to each other via </a:t>
            </a:r>
            <a:r>
              <a:rPr lang="en-US" i="1" dirty="0">
                <a:hlinkClick r:id="rId4"/>
              </a:rPr>
              <a:t>Message Channel</a:t>
            </a:r>
            <a:r>
              <a:rPr lang="en-US" dirty="0"/>
              <a:t>s.</a:t>
            </a:r>
          </a:p>
          <a:p>
            <a:r>
              <a:rPr lang="en-US" b="1" dirty="0"/>
              <a:t>How does an application connect to a messaging channel to send and receive messages?</a:t>
            </a:r>
            <a:endParaRPr lang="en-US" dirty="0"/>
          </a:p>
          <a:p>
            <a:r>
              <a:rPr lang="en-US" b="1" dirty="0"/>
              <a:t>Connect an application to a messaging channel using a </a:t>
            </a:r>
            <a:r>
              <a:rPr lang="en-US" b="1" i="1" dirty="0"/>
              <a:t>Message Endpoint</a:t>
            </a:r>
            <a:r>
              <a:rPr lang="en-US" b="1" dirty="0"/>
              <a:t>, a client of the messaging system that the application can then use to send or receive messages.</a:t>
            </a:r>
            <a:endParaRPr lang="en-US" dirty="0"/>
          </a:p>
          <a:p>
            <a:r>
              <a:rPr lang="en-US" i="1" dirty="0"/>
              <a:t>Message Endpoint</a:t>
            </a:r>
            <a:r>
              <a:rPr lang="en-US" dirty="0"/>
              <a:t> code is custom to both the application and the messaging system’s client API. The rest of the application knows little about message formats, messaging channels, or any of the other details of communicating with other applications via messaging. It just knows that it has a request or piece of data to send to another application, or is expecting those from another application. It is the messaging endpoint code that takes that command or data, makes it into a message, and sends it on a particular messaging channel. It is the endpoint that receives a message, extracts the contents, and gives them to the application in a meaningful way.</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accesses another system via </a:t>
            </a:r>
            <a:r>
              <a:rPr lang="en-US" i="1" dirty="0">
                <a:hlinkClick r:id="rId3"/>
              </a:rPr>
              <a:t>Messaging</a:t>
            </a:r>
            <a:r>
              <a:rPr lang="en-US" dirty="0"/>
              <a:t>.</a:t>
            </a:r>
          </a:p>
          <a:p>
            <a:r>
              <a:rPr lang="en-US" b="1" dirty="0"/>
              <a:t>How do you encapsulate access to the messaging system from the rest of the application?</a:t>
            </a:r>
            <a:endParaRPr lang="en-US" dirty="0"/>
          </a:p>
          <a:p>
            <a:r>
              <a:rPr lang="en-US" b="1" dirty="0"/>
              <a:t>Use a </a:t>
            </a:r>
            <a:r>
              <a:rPr lang="en-US" b="1" i="1" dirty="0"/>
              <a:t>Messaging Gateway</a:t>
            </a:r>
            <a:r>
              <a:rPr lang="en-US" b="1" dirty="0"/>
              <a:t>, a class than wraps messaging-specific method calls and exposes domain-specific methods to the application.</a:t>
            </a:r>
            <a:endParaRPr lang="en-US" dirty="0"/>
          </a:p>
          <a:p>
            <a:r>
              <a:rPr lang="en-US" dirty="0"/>
              <a:t>The </a:t>
            </a:r>
            <a:r>
              <a:rPr lang="en-US" i="1" dirty="0"/>
              <a:t>Messaging Gateway</a:t>
            </a:r>
            <a:r>
              <a:rPr lang="en-US" dirty="0"/>
              <a:t> encapsulates messaging-specific code (e.g., the code required to send or receive a message) and separates it from the rest of the application code. This way, only the </a:t>
            </a:r>
            <a:r>
              <a:rPr lang="en-US" i="1" dirty="0"/>
              <a:t>Messaging Gateway</a:t>
            </a:r>
            <a:r>
              <a:rPr lang="en-US" dirty="0"/>
              <a:t> code knows about the messaging system; the rest of the application code does not. The </a:t>
            </a:r>
            <a:r>
              <a:rPr lang="en-US" i="1" dirty="0"/>
              <a:t>Messaging Gateway</a:t>
            </a:r>
            <a:r>
              <a:rPr lang="en-US" dirty="0"/>
              <a:t> exposes a business function to the rest of the application so that instead of requiring the application to set properties like </a:t>
            </a:r>
            <a:r>
              <a:rPr lang="en-US" dirty="0" err="1"/>
              <a:t>Message.MessageReadPropertyFilter.AppSpecific</a:t>
            </a:r>
            <a:r>
              <a:rPr lang="en-US" dirty="0"/>
              <a:t>, a </a:t>
            </a:r>
            <a:r>
              <a:rPr lang="en-US" i="1" dirty="0"/>
              <a:t>Messaging Gateway</a:t>
            </a:r>
            <a:r>
              <a:rPr lang="en-US" dirty="0"/>
              <a:t> exposes methods such as </a:t>
            </a:r>
            <a:r>
              <a:rPr lang="en-US" dirty="0" err="1"/>
              <a:t>GetCreditScore</a:t>
            </a:r>
            <a:r>
              <a:rPr lang="en-US" dirty="0"/>
              <a:t> that accept strongly typed parameters just like any other method. A </a:t>
            </a:r>
            <a:r>
              <a:rPr lang="en-US" i="1" dirty="0"/>
              <a:t>Messaging Gateway</a:t>
            </a:r>
            <a:r>
              <a:rPr lang="en-US" dirty="0"/>
              <a:t> is a messaging-specific version of the more general </a:t>
            </a:r>
            <a:r>
              <a:rPr lang="en-US" i="1" dirty="0"/>
              <a:t>Gateway</a:t>
            </a:r>
            <a:r>
              <a:rPr lang="en-US" dirty="0"/>
              <a:t> pattern [</a:t>
            </a:r>
            <a:r>
              <a:rPr lang="en-US" dirty="0">
                <a:hlinkClick r:id="rId4" tooltip="Patterns of Enterprise Application Architecture"/>
              </a:rPr>
              <a:t>EAA</a:t>
            </a:r>
            <a:r>
              <a:rPr lang="en-US" dirty="0"/>
              <a: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endParaRPr lang="en-US" dirty="0"/>
          </a:p>
          <a:p>
            <a:r>
              <a:rPr lang="en-US" dirty="0"/>
              <a:t>The pump then looks up application code registered to handle messages of that type, and sends the translated message to that application code to be handled.</a:t>
            </a:r>
          </a:p>
          <a:p>
            <a:endParaRPr lang="en-US" dirty="0"/>
          </a:p>
          <a:p>
            <a:endParaRPr lang="en-US" dirty="0"/>
          </a:p>
          <a:p>
            <a:r>
              <a:rPr lang="en-US" dirty="0"/>
              <a:t>Control passes from the Message Endpoint to application code, which executes in response to receipt of the message and handles it.</a:t>
            </a:r>
          </a:p>
          <a:p>
            <a:endParaRPr lang="en-US" dirty="0"/>
          </a:p>
          <a:p>
            <a:endParaRPr lang="en-US" dirty="0"/>
          </a:p>
          <a:p>
            <a:r>
              <a:rPr lang="en-US" dirty="0"/>
              <a:t>When errors occur in the middleware, whilst attempting to deliver the message to the endpoint, the message can be moved to a Dead-Letter Channel.</a:t>
            </a:r>
          </a:p>
          <a:p>
            <a:r>
              <a:rPr lang="en-US" dirty="0"/>
              <a:t> </a:t>
            </a:r>
          </a:p>
          <a:p>
            <a:endParaRPr lang="en-US" dirty="0"/>
          </a:p>
          <a:p>
            <a:r>
              <a:rPr lang="en-US" dirty="0"/>
              <a:t>When errors occur translating a message, then the message can be moved to an Invalid Message Channel.</a:t>
            </a:r>
          </a:p>
          <a:p>
            <a:endParaRPr lang="en-US" dirty="0"/>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Resequencer</a:t>
            </a:r>
            <a:r>
              <a:rPr lang="en-US"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17</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a:t>
            </a:r>
            <a:r>
              <a:rPr lang="en-US" dirty="0" err="1"/>
              <a:t>miroservices</a:t>
            </a:r>
            <a:r>
              <a:rPr lang="en-US" dirty="0"/>
              <a:t>.</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15/10/2023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15/10/2023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15/10/2023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15/10/2023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15/10/2023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15/10/2023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15/10/2023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15/10/2023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15/10/2023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15/10/2023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15/10/2023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15/10/2023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6443715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796372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10112332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5.8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17962696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spTree>
    <p:extLst>
      <p:ext uri="{BB962C8B-B14F-4D97-AF65-F5344CB8AC3E}">
        <p14:creationId xmlns:p14="http://schemas.microsoft.com/office/powerpoint/2010/main" val="2501202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104</a:t>
            </a:fld>
            <a:endParaRPr lang="en-US"/>
          </a:p>
        </p:txBody>
      </p:sp>
    </p:spTree>
    <p:extLst>
      <p:ext uri="{BB962C8B-B14F-4D97-AF65-F5344CB8AC3E}">
        <p14:creationId xmlns:p14="http://schemas.microsoft.com/office/powerpoint/2010/main" val="758847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105</a:t>
            </a:fld>
            <a:endParaRPr lang="en-US"/>
          </a:p>
        </p:txBody>
      </p:sp>
    </p:spTree>
    <p:extLst>
      <p:ext uri="{BB962C8B-B14F-4D97-AF65-F5344CB8AC3E}">
        <p14:creationId xmlns:p14="http://schemas.microsoft.com/office/powerpoint/2010/main" val="297681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164083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13</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link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707886"/>
          </a:xfrm>
          <a:prstGeom prst="rect">
            <a:avLst/>
          </a:prstGeom>
        </p:spPr>
        <p:txBody>
          <a:bodyPr wrap="square">
            <a:spAutoFit/>
          </a:bodyPr>
          <a:lstStyle/>
          <a:p>
            <a:pPr algn="ctr"/>
            <a:r>
              <a:rPr lang="en-GB" sz="2000" dirty="0"/>
              <a:t>The queue stores messages for eventual processing. If the queue is durable we gain guaranteed delivery, and at-least once guarantees.</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40880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2"/>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Microservices</a:t>
            </a:r>
            <a:endParaRPr sz="2800" dirty="0"/>
          </a:p>
        </p:txBody>
      </p:sp>
      <p:pic>
        <p:nvPicPr>
          <p:cNvPr id="416" name="Google Shape;416;p82"/>
          <p:cNvPicPr preferRelativeResize="0"/>
          <p:nvPr/>
        </p:nvPicPr>
        <p:blipFill>
          <a:blip r:embed="rId3">
            <a:alphaModFix/>
          </a:blip>
          <a:stretch>
            <a:fillRect/>
          </a:stretch>
        </p:blipFill>
        <p:spPr>
          <a:xfrm>
            <a:off x="2154476" y="1565495"/>
            <a:ext cx="3974412" cy="4435200"/>
          </a:xfrm>
          <a:prstGeom prst="rect">
            <a:avLst/>
          </a:prstGeom>
          <a:noFill/>
          <a:ln>
            <a:noFill/>
          </a:ln>
        </p:spPr>
      </p:pic>
      <p:sp>
        <p:nvSpPr>
          <p:cNvPr id="417" name="Google Shape;417;p82"/>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405745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25</a:t>
            </a:fld>
            <a:endParaRPr lang="en-US"/>
          </a:p>
        </p:txBody>
      </p:sp>
    </p:spTree>
    <p:extLst>
      <p:ext uri="{BB962C8B-B14F-4D97-AF65-F5344CB8AC3E}">
        <p14:creationId xmlns:p14="http://schemas.microsoft.com/office/powerpoint/2010/main" val="600425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26</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577081"/>
          </a:xfrm>
          <a:prstGeom prst="rect">
            <a:avLst/>
          </a:prstGeom>
          <a:noFill/>
          <a:ln>
            <a:solidFill>
              <a:schemeClr val="accent1"/>
            </a:solidFill>
          </a:ln>
        </p:spPr>
        <p:txBody>
          <a:bodyPr wrap="square" rtlCol="0">
            <a:spAutoFit/>
          </a:bodyPr>
          <a:lstStyle/>
          <a:p>
            <a:r>
              <a:rPr lang="en-US" sz="1050" b="1" dirty="0"/>
              <a:t>SOA &amp; OO: </a:t>
            </a:r>
            <a:r>
              <a:rPr lang="en-US" sz="105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54425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27</a:t>
            </a:fld>
            <a:endParaRPr lang="en-US"/>
          </a:p>
        </p:txBody>
      </p:sp>
    </p:spTree>
    <p:extLst>
      <p:ext uri="{BB962C8B-B14F-4D97-AF65-F5344CB8AC3E}">
        <p14:creationId xmlns:p14="http://schemas.microsoft.com/office/powerpoint/2010/main" val="1046768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121943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29</a:t>
            </a:fld>
            <a:endParaRPr lang="en-US"/>
          </a:p>
        </p:txBody>
      </p:sp>
    </p:spTree>
    <p:extLst>
      <p:ext uri="{BB962C8B-B14F-4D97-AF65-F5344CB8AC3E}">
        <p14:creationId xmlns:p14="http://schemas.microsoft.com/office/powerpoint/2010/main" val="235226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30</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31</a:t>
            </a:fld>
            <a:endParaRPr lang="en-US"/>
          </a:p>
        </p:txBody>
      </p:sp>
    </p:spTree>
    <p:extLst>
      <p:ext uri="{BB962C8B-B14F-4D97-AF65-F5344CB8AC3E}">
        <p14:creationId xmlns:p14="http://schemas.microsoft.com/office/powerpoint/2010/main" val="2586410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6;p45">
            <a:extLst>
              <a:ext uri="{FF2B5EF4-FFF2-40B4-BE49-F238E27FC236}">
                <a16:creationId xmlns:a16="http://schemas.microsoft.com/office/drawing/2014/main" id="{98134414-0EEB-B84D-BE1D-19D2761AA91D}"/>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6E1E989D-AB79-B441-98C4-0EB0D7BE3393}"/>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8897CD78-4EAA-8B42-A713-E04679ACFE2C}"/>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2BF963CA-4BA1-8B40-9090-DE3F2D7C0DC1}"/>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8E774DFD-80F9-E44B-A5AA-89860403BED7}"/>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646C3D4-53C3-2D44-B723-BF1AEE7688BA}"/>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94498C01-89EA-114A-93C9-51C3E2543FFA}"/>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FA64CC4-248D-7F44-BE7D-C61D5A75869B}"/>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26205A85-B1B6-AB4C-AA0B-41A9B4517F8F}"/>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429A3A80-6766-524F-B056-8EC89DE4873B}"/>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F5D687ED-8EC0-5049-A2E1-F3542CFF2872}"/>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4969DFE0-C0D9-B444-8C3A-190A79044E37}"/>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Tree>
    <p:extLst>
      <p:ext uri="{BB962C8B-B14F-4D97-AF65-F5344CB8AC3E}">
        <p14:creationId xmlns:p14="http://schemas.microsoft.com/office/powerpoint/2010/main" val="23648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5;p46">
            <a:extLst>
              <a:ext uri="{FF2B5EF4-FFF2-40B4-BE49-F238E27FC236}">
                <a16:creationId xmlns:a16="http://schemas.microsoft.com/office/drawing/2014/main" id="{52833398-3BB3-434C-B9A9-4ED981D36C52}"/>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FD5C64C3-C208-0949-9144-2F6934AB575D}"/>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FCA681A1-5C3F-9940-81C6-B2A88BDA3806}"/>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3042800-8DA0-034E-9EC7-108E9FBBCD54}"/>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9FF12560-731F-E447-88D8-5D35F4465A74}"/>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F7F5752A-1470-8642-A16A-9F84D11375F8}"/>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D6E366DF-3469-584B-99DF-9DDC3ABE1365}"/>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2B1E9520-6190-2C4E-BE65-52A5D952CB3F}"/>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03E5345B-6401-3D4C-8348-FC8B8255E65C}"/>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A7436DB0-FAF5-8944-9CFF-234CCF6C53D2}"/>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FA3BDFA3-22E5-EC48-BF55-4B6F24EC3D17}"/>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8CA929B3-84AF-1E46-9A91-84274E88149C}"/>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A845BFA3-3A65-5D44-8FB0-4E692BFFF81E}"/>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Example</a:t>
            </a:r>
            <a:r>
              <a:rPr lang="en-US" sz="1050" dirty="0">
                <a:latin typeface="Calibri"/>
                <a:ea typeface="Calibri"/>
                <a:cs typeface="Calibri"/>
                <a:sym typeface="Calibri"/>
              </a:rPr>
              <a:t>: snail mail</a:t>
            </a:r>
            <a:endParaRPr sz="1050" dirty="0">
              <a:latin typeface="Calibri"/>
              <a:ea typeface="Calibri"/>
              <a:cs typeface="Calibri"/>
              <a:sym typeface="Calibri"/>
            </a:endParaRPr>
          </a:p>
        </p:txBody>
      </p:sp>
      <p:sp>
        <p:nvSpPr>
          <p:cNvPr id="15" name="Google Shape;340;p46">
            <a:extLst>
              <a:ext uri="{FF2B5EF4-FFF2-40B4-BE49-F238E27FC236}">
                <a16:creationId xmlns:a16="http://schemas.microsoft.com/office/drawing/2014/main" id="{CC2E8BFA-A4F6-024C-B8DB-629EEE071DE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Tree>
    <p:extLst>
      <p:ext uri="{BB962C8B-B14F-4D97-AF65-F5344CB8AC3E}">
        <p14:creationId xmlns:p14="http://schemas.microsoft.com/office/powerpoint/2010/main" val="117473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5;p47">
            <a:extLst>
              <a:ext uri="{FF2B5EF4-FFF2-40B4-BE49-F238E27FC236}">
                <a16:creationId xmlns:a16="http://schemas.microsoft.com/office/drawing/2014/main" id="{5EE48CAB-C470-A145-9368-84425CCC3CF9}"/>
              </a:ext>
            </a:extLst>
          </p:cNvPr>
          <p:cNvSpPr txBox="1"/>
          <p:nvPr/>
        </p:nvSpPr>
        <p:spPr>
          <a:xfrm>
            <a:off x="229695" y="1115033"/>
            <a:ext cx="5930100" cy="346226"/>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1350" dirty="0">
                <a:solidFill>
                  <a:srgbClr val="FF0000"/>
                </a:solidFill>
                <a:latin typeface="Calibri"/>
                <a:ea typeface="Calibri"/>
                <a:cs typeface="Calibri"/>
                <a:sym typeface="Calibri"/>
              </a:rPr>
              <a:t>Temporal Coupling</a:t>
            </a:r>
            <a:endParaRPr sz="1350" dirty="0">
              <a:solidFill>
                <a:srgbClr val="FF0000"/>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01D4A1EC-6736-C749-A283-7082297940D6}"/>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2522FE43-9DBA-AF43-B37B-9EA322C6FD67}"/>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2403B5AB-A3CF-CD4F-969F-0E838E56D3EB}"/>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6D311311-5C7F-234C-B2B8-4B9A11FE1DEA}"/>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67624997-8837-7A41-A6F2-082AA8957389}"/>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D3AF9F77-385C-8E4A-8784-EB119C9F836D}"/>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41383C32-C6F0-0E4A-A58D-CB2D54907173}"/>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22B958A2-DB0D-574A-A3FF-565232277B9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25984FC9-08B8-2B45-960F-53B57669DC5A}"/>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a:solidFill>
                  <a:schemeClr val="tx1"/>
                </a:solidFill>
                <a:latin typeface="Calibri"/>
                <a:ea typeface="Calibri"/>
                <a:cs typeface="Calibri"/>
                <a:sym typeface="Calibri"/>
              </a:rPr>
              <a:t>If both parties must be present to succeed we say they are </a:t>
            </a:r>
            <a:r>
              <a:rPr lang="en-US" sz="1050" i="1">
                <a:solidFill>
                  <a:schemeClr val="tx1"/>
                </a:solidFill>
                <a:latin typeface="Calibri"/>
                <a:ea typeface="Calibri"/>
                <a:cs typeface="Calibri"/>
                <a:sym typeface="Calibri"/>
              </a:rPr>
              <a:t>temporally coupled. </a:t>
            </a:r>
            <a:r>
              <a:rPr lang="en-US" sz="1050">
                <a:solidFill>
                  <a:schemeClr val="tx1"/>
                </a:solidFill>
                <a:latin typeface="Calibri"/>
                <a:ea typeface="Calibri"/>
                <a:cs typeface="Calibri"/>
                <a:sym typeface="Calibri"/>
              </a:rPr>
              <a:t>The availability of one has an impact on the availability of another.</a:t>
            </a:r>
            <a:endParaRPr sz="105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971344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35</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Agenda</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3.Request driven architectures</a:t>
            </a:r>
          </a:p>
        </p:txBody>
      </p:sp>
      <p:sp>
        <p:nvSpPr>
          <p:cNvPr id="5" name="Text Placeholder 4"/>
          <p:cNvSpPr>
            <a:spLocks noGrp="1"/>
          </p:cNvSpPr>
          <p:nvPr>
            <p:ph type="body" idx="1"/>
          </p:nvPr>
        </p:nvSpPr>
        <p:spPr/>
        <p:txBody>
          <a:bodyPr/>
          <a:lstStyle/>
          <a:p>
            <a:r>
              <a:rPr lang="en-US" dirty="0"/>
              <a:t>Integrating using RPC or REST</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1130280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41</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42</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Temporal Coupling</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43</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quot;No&quot; Symbol 5">
            <a:extLst>
              <a:ext uri="{FF2B5EF4-FFF2-40B4-BE49-F238E27FC236}">
                <a16:creationId xmlns:a16="http://schemas.microsoft.com/office/drawing/2014/main" id="{92E8B220-8729-6C9E-931D-1CDAFC826059}"/>
              </a:ext>
            </a:extLst>
          </p:cNvPr>
          <p:cNvSpPr/>
          <p:nvPr/>
        </p:nvSpPr>
        <p:spPr>
          <a:xfrm>
            <a:off x="6349967" y="2662565"/>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Tree>
    <p:extLst>
      <p:ext uri="{BB962C8B-B14F-4D97-AF65-F5344CB8AC3E}">
        <p14:creationId xmlns:p14="http://schemas.microsoft.com/office/powerpoint/2010/main" val="139154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8820" y="299952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42897" y="298398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67643" y="297447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06486" y="2967734"/>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68262" y="31192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24908" y="31037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35171" y="31335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73363" y="312681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4764" y="435659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93180" y="43500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07732" y="436120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5596" y="4240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58552" y="296983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26081" y="312891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15018" y="435640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44</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67643" y="2857829"/>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590447" y="3197333"/>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78533" y="2799826"/>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590447" y="3197333"/>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79319" y="3179495"/>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393257" y="2876434"/>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848717" y="2832739"/>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16127" y="3005457"/>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60719C1-F67E-FB13-893B-604C6A5397D8}"/>
              </a:ext>
            </a:extLst>
          </p:cNvPr>
          <p:cNvSpPr txBox="1"/>
          <p:nvPr/>
        </p:nvSpPr>
        <p:spPr>
          <a:xfrm>
            <a:off x="2017492" y="829623"/>
            <a:ext cx="4974336" cy="415498"/>
          </a:xfrm>
          <a:prstGeom prst="rect">
            <a:avLst/>
          </a:prstGeom>
          <a:noFill/>
        </p:spPr>
        <p:txBody>
          <a:bodyPr wrap="square" rtlCol="0">
            <a:spAutoFit/>
          </a:bodyPr>
          <a:lstStyle/>
          <a:p>
            <a:pPr algn="ctr"/>
            <a:r>
              <a:rPr lang="en-US" sz="2100" dirty="0"/>
              <a:t>Using A Proxy for Availability</a:t>
            </a:r>
          </a:p>
        </p:txBody>
      </p:sp>
      <p:sp>
        <p:nvSpPr>
          <p:cNvPr id="9" name="TextBox 8">
            <a:extLst>
              <a:ext uri="{FF2B5EF4-FFF2-40B4-BE49-F238E27FC236}">
                <a16:creationId xmlns:a16="http://schemas.microsoft.com/office/drawing/2014/main" id="{44098FD3-B301-E000-60EF-3FF8C7E49167}"/>
              </a:ext>
            </a:extLst>
          </p:cNvPr>
          <p:cNvSpPr txBox="1"/>
          <p:nvPr/>
        </p:nvSpPr>
        <p:spPr>
          <a:xfrm>
            <a:off x="2442897" y="2452889"/>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1" name="TextBox 10">
            <a:extLst>
              <a:ext uri="{FF2B5EF4-FFF2-40B4-BE49-F238E27FC236}">
                <a16:creationId xmlns:a16="http://schemas.microsoft.com/office/drawing/2014/main" id="{AE693B0C-2308-C2A5-BDFC-A1BA781CE6DD}"/>
              </a:ext>
            </a:extLst>
          </p:cNvPr>
          <p:cNvSpPr txBox="1"/>
          <p:nvPr/>
        </p:nvSpPr>
        <p:spPr>
          <a:xfrm>
            <a:off x="5657448" y="2436636"/>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3" name="TextBox 12">
            <a:extLst>
              <a:ext uri="{FF2B5EF4-FFF2-40B4-BE49-F238E27FC236}">
                <a16:creationId xmlns:a16="http://schemas.microsoft.com/office/drawing/2014/main" id="{CFF9BA32-8B1E-EFCB-3DA2-8343F582D717}"/>
              </a:ext>
            </a:extLst>
          </p:cNvPr>
          <p:cNvSpPr txBox="1"/>
          <p:nvPr/>
        </p:nvSpPr>
        <p:spPr>
          <a:xfrm>
            <a:off x="7254480" y="2419725"/>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6" name="Double Brace 15">
            <a:extLst>
              <a:ext uri="{FF2B5EF4-FFF2-40B4-BE49-F238E27FC236}">
                <a16:creationId xmlns:a16="http://schemas.microsoft.com/office/drawing/2014/main" id="{FF2A62B0-5D3E-7FC0-FB64-CE15F3A02439}"/>
              </a:ext>
            </a:extLst>
          </p:cNvPr>
          <p:cNvSpPr/>
          <p:nvPr/>
        </p:nvSpPr>
        <p:spPr>
          <a:xfrm>
            <a:off x="2524537" y="1772651"/>
            <a:ext cx="1124285" cy="44805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Health Checks let us know who can we route to</a:t>
            </a:r>
          </a:p>
        </p:txBody>
      </p:sp>
      <p:sp>
        <p:nvSpPr>
          <p:cNvPr id="19" name="Double Brace 18">
            <a:extLst>
              <a:ext uri="{FF2B5EF4-FFF2-40B4-BE49-F238E27FC236}">
                <a16:creationId xmlns:a16="http://schemas.microsoft.com/office/drawing/2014/main" id="{41104767-329B-5C16-3423-65E15B97098F}"/>
              </a:ext>
            </a:extLst>
          </p:cNvPr>
          <p:cNvSpPr/>
          <p:nvPr/>
        </p:nvSpPr>
        <p:spPr>
          <a:xfrm>
            <a:off x="7225618" y="1533183"/>
            <a:ext cx="1315022" cy="75252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We load balance the requests across multiple servers</a:t>
            </a:r>
          </a:p>
        </p:txBody>
      </p:sp>
      <p:sp>
        <p:nvSpPr>
          <p:cNvPr id="22" name="TextBox 21">
            <a:extLst>
              <a:ext uri="{FF2B5EF4-FFF2-40B4-BE49-F238E27FC236}">
                <a16:creationId xmlns:a16="http://schemas.microsoft.com/office/drawing/2014/main" id="{608AD3BD-7AF1-4F97-5196-AB2CD8E5BE2E}"/>
              </a:ext>
            </a:extLst>
          </p:cNvPr>
          <p:cNvSpPr txBox="1"/>
          <p:nvPr/>
        </p:nvSpPr>
        <p:spPr>
          <a:xfrm>
            <a:off x="4037491" y="2443437"/>
            <a:ext cx="1257299" cy="300082"/>
          </a:xfrm>
          <a:prstGeom prst="rect">
            <a:avLst/>
          </a:prstGeom>
          <a:noFill/>
          <a:ln>
            <a:solidFill>
              <a:schemeClr val="accent1"/>
            </a:solidFill>
          </a:ln>
        </p:spPr>
        <p:txBody>
          <a:bodyPr wrap="square" rtlCol="0">
            <a:spAutoFit/>
          </a:bodyPr>
          <a:lstStyle/>
          <a:p>
            <a:pPr algn="ctr"/>
            <a:r>
              <a:rPr lang="en-US" sz="1350" dirty="0"/>
              <a:t>Proxy</a:t>
            </a:r>
          </a:p>
        </p:txBody>
      </p:sp>
    </p:spTree>
    <p:extLst>
      <p:ext uri="{BB962C8B-B14F-4D97-AF65-F5344CB8AC3E}">
        <p14:creationId xmlns:p14="http://schemas.microsoft.com/office/powerpoint/2010/main" val="410573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8820" y="299952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42897" y="298398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67643" y="297447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06486" y="2967734"/>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68262" y="31192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24908" y="31037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35171" y="31335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73363" y="312681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4764" y="435659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93180" y="43500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07732" y="436120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5596" y="4240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58552" y="296983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26081" y="312891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15018" y="435640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45</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67643" y="2857829"/>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590447" y="3197333"/>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78533" y="2799826"/>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590447" y="3197333"/>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79319" y="3179495"/>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393257" y="2876434"/>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848717" y="2832739"/>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16127" y="3005457"/>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60719C1-F67E-FB13-893B-604C6A5397D8}"/>
              </a:ext>
            </a:extLst>
          </p:cNvPr>
          <p:cNvSpPr txBox="1"/>
          <p:nvPr/>
        </p:nvSpPr>
        <p:spPr>
          <a:xfrm>
            <a:off x="2056670" y="437081"/>
            <a:ext cx="4974336" cy="415498"/>
          </a:xfrm>
          <a:prstGeom prst="rect">
            <a:avLst/>
          </a:prstGeom>
          <a:noFill/>
        </p:spPr>
        <p:txBody>
          <a:bodyPr wrap="square" rtlCol="0">
            <a:spAutoFit/>
          </a:bodyPr>
          <a:lstStyle/>
          <a:p>
            <a:pPr algn="ctr"/>
            <a:r>
              <a:rPr lang="en-US" sz="2100" dirty="0"/>
              <a:t>Service Mesh</a:t>
            </a:r>
          </a:p>
        </p:txBody>
      </p:sp>
      <p:sp>
        <p:nvSpPr>
          <p:cNvPr id="9" name="TextBox 8">
            <a:extLst>
              <a:ext uri="{FF2B5EF4-FFF2-40B4-BE49-F238E27FC236}">
                <a16:creationId xmlns:a16="http://schemas.microsoft.com/office/drawing/2014/main" id="{44098FD3-B301-E000-60EF-3FF8C7E49167}"/>
              </a:ext>
            </a:extLst>
          </p:cNvPr>
          <p:cNvSpPr txBox="1"/>
          <p:nvPr/>
        </p:nvSpPr>
        <p:spPr>
          <a:xfrm>
            <a:off x="2442897" y="2452889"/>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1" name="TextBox 10">
            <a:extLst>
              <a:ext uri="{FF2B5EF4-FFF2-40B4-BE49-F238E27FC236}">
                <a16:creationId xmlns:a16="http://schemas.microsoft.com/office/drawing/2014/main" id="{AE693B0C-2308-C2A5-BDFC-A1BA781CE6DD}"/>
              </a:ext>
            </a:extLst>
          </p:cNvPr>
          <p:cNvSpPr txBox="1"/>
          <p:nvPr/>
        </p:nvSpPr>
        <p:spPr>
          <a:xfrm>
            <a:off x="5657448" y="2436636"/>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3" name="TextBox 12">
            <a:extLst>
              <a:ext uri="{FF2B5EF4-FFF2-40B4-BE49-F238E27FC236}">
                <a16:creationId xmlns:a16="http://schemas.microsoft.com/office/drawing/2014/main" id="{CFF9BA32-8B1E-EFCB-3DA2-8343F582D717}"/>
              </a:ext>
            </a:extLst>
          </p:cNvPr>
          <p:cNvSpPr txBox="1"/>
          <p:nvPr/>
        </p:nvSpPr>
        <p:spPr>
          <a:xfrm>
            <a:off x="7254480" y="2419725"/>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2" name="TextBox 21">
            <a:extLst>
              <a:ext uri="{FF2B5EF4-FFF2-40B4-BE49-F238E27FC236}">
                <a16:creationId xmlns:a16="http://schemas.microsoft.com/office/drawing/2014/main" id="{608AD3BD-7AF1-4F97-5196-AB2CD8E5BE2E}"/>
              </a:ext>
            </a:extLst>
          </p:cNvPr>
          <p:cNvSpPr txBox="1"/>
          <p:nvPr/>
        </p:nvSpPr>
        <p:spPr>
          <a:xfrm>
            <a:off x="4037491" y="2443437"/>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4" name="TextBox 23">
            <a:extLst>
              <a:ext uri="{FF2B5EF4-FFF2-40B4-BE49-F238E27FC236}">
                <a16:creationId xmlns:a16="http://schemas.microsoft.com/office/drawing/2014/main" id="{3A476318-4089-577F-90E4-AEF02316AB1A}"/>
              </a:ext>
            </a:extLst>
          </p:cNvPr>
          <p:cNvSpPr txBox="1"/>
          <p:nvPr/>
        </p:nvSpPr>
        <p:spPr>
          <a:xfrm>
            <a:off x="758820" y="2431808"/>
            <a:ext cx="1257299" cy="300082"/>
          </a:xfrm>
          <a:prstGeom prst="rect">
            <a:avLst/>
          </a:prstGeom>
          <a:noFill/>
          <a:ln>
            <a:solidFill>
              <a:schemeClr val="accent1"/>
            </a:solidFill>
          </a:ln>
        </p:spPr>
        <p:txBody>
          <a:bodyPr wrap="square" rtlCol="0">
            <a:spAutoFit/>
          </a:bodyPr>
          <a:lstStyle/>
          <a:p>
            <a:pPr algn="ctr"/>
            <a:r>
              <a:rPr lang="en-US" sz="1350" dirty="0"/>
              <a:t>Proxy</a:t>
            </a:r>
          </a:p>
        </p:txBody>
      </p:sp>
      <p:cxnSp>
        <p:nvCxnSpPr>
          <p:cNvPr id="25" name="Straight Connector 24">
            <a:extLst>
              <a:ext uri="{FF2B5EF4-FFF2-40B4-BE49-F238E27FC236}">
                <a16:creationId xmlns:a16="http://schemas.microsoft.com/office/drawing/2014/main" id="{AE7666A5-76B6-5D5E-2ED5-8EC4A27F75D9}"/>
              </a:ext>
            </a:extLst>
          </p:cNvPr>
          <p:cNvCxnSpPr>
            <a:cxnSpLocks/>
          </p:cNvCxnSpPr>
          <p:nvPr/>
        </p:nvCxnSpPr>
        <p:spPr>
          <a:xfrm flipV="1">
            <a:off x="1141654" y="2068222"/>
            <a:ext cx="6517105" cy="3446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C8BE54-ED08-BE0D-F3FA-C6C1E8397785}"/>
              </a:ext>
            </a:extLst>
          </p:cNvPr>
          <p:cNvSpPr/>
          <p:nvPr/>
        </p:nvSpPr>
        <p:spPr>
          <a:xfrm>
            <a:off x="269422" y="1020536"/>
            <a:ext cx="8670471" cy="664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DA2BEDD8-E59E-3137-5D75-FC15907C2D7A}"/>
              </a:ext>
            </a:extLst>
          </p:cNvPr>
          <p:cNvSpPr/>
          <p:nvPr/>
        </p:nvSpPr>
        <p:spPr>
          <a:xfrm>
            <a:off x="802796" y="1152003"/>
            <a:ext cx="1679531"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a:extLst>
              <a:ext uri="{FF2B5EF4-FFF2-40B4-BE49-F238E27FC236}">
                <a16:creationId xmlns:a16="http://schemas.microsoft.com/office/drawing/2014/main" id="{8EDEE4FF-4993-37A3-CC93-1967327B598F}"/>
              </a:ext>
            </a:extLst>
          </p:cNvPr>
          <p:cNvSpPr txBox="1"/>
          <p:nvPr/>
        </p:nvSpPr>
        <p:spPr>
          <a:xfrm>
            <a:off x="1304692" y="1233337"/>
            <a:ext cx="683789" cy="300082"/>
          </a:xfrm>
          <a:prstGeom prst="rect">
            <a:avLst/>
          </a:prstGeom>
          <a:noFill/>
        </p:spPr>
        <p:txBody>
          <a:bodyPr wrap="square" rtlCol="0">
            <a:spAutoFit/>
          </a:bodyPr>
          <a:lstStyle/>
          <a:p>
            <a:r>
              <a:rPr lang="en-US" sz="1350" dirty="0"/>
              <a:t>Config</a:t>
            </a:r>
          </a:p>
        </p:txBody>
      </p:sp>
      <p:sp>
        <p:nvSpPr>
          <p:cNvPr id="33" name="Rectangle 32">
            <a:extLst>
              <a:ext uri="{FF2B5EF4-FFF2-40B4-BE49-F238E27FC236}">
                <a16:creationId xmlns:a16="http://schemas.microsoft.com/office/drawing/2014/main" id="{CF5251E3-B518-AF69-F340-0F6793A63EB7}"/>
              </a:ext>
            </a:extLst>
          </p:cNvPr>
          <p:cNvSpPr/>
          <p:nvPr/>
        </p:nvSpPr>
        <p:spPr>
          <a:xfrm>
            <a:off x="2719405" y="1135676"/>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a:extLst>
              <a:ext uri="{FF2B5EF4-FFF2-40B4-BE49-F238E27FC236}">
                <a16:creationId xmlns:a16="http://schemas.microsoft.com/office/drawing/2014/main" id="{64C93D12-FDF1-00FC-09ED-50B070F20D41}"/>
              </a:ext>
            </a:extLst>
          </p:cNvPr>
          <p:cNvSpPr txBox="1"/>
          <p:nvPr/>
        </p:nvSpPr>
        <p:spPr>
          <a:xfrm>
            <a:off x="3107001" y="1228138"/>
            <a:ext cx="939645" cy="300082"/>
          </a:xfrm>
          <a:prstGeom prst="rect">
            <a:avLst/>
          </a:prstGeom>
          <a:noFill/>
        </p:spPr>
        <p:txBody>
          <a:bodyPr wrap="square" rtlCol="0">
            <a:spAutoFit/>
          </a:bodyPr>
          <a:lstStyle/>
          <a:p>
            <a:r>
              <a:rPr lang="en-US" sz="1350" dirty="0"/>
              <a:t>Discovery</a:t>
            </a:r>
          </a:p>
        </p:txBody>
      </p:sp>
      <p:sp>
        <p:nvSpPr>
          <p:cNvPr id="37" name="Rectangle 36">
            <a:extLst>
              <a:ext uri="{FF2B5EF4-FFF2-40B4-BE49-F238E27FC236}">
                <a16:creationId xmlns:a16="http://schemas.microsoft.com/office/drawing/2014/main" id="{9663DDE5-8E6E-7CA9-FE03-7D780D09E0B0}"/>
              </a:ext>
            </a:extLst>
          </p:cNvPr>
          <p:cNvSpPr/>
          <p:nvPr/>
        </p:nvSpPr>
        <p:spPr>
          <a:xfrm>
            <a:off x="4456484" y="1124988"/>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Box 37">
            <a:extLst>
              <a:ext uri="{FF2B5EF4-FFF2-40B4-BE49-F238E27FC236}">
                <a16:creationId xmlns:a16="http://schemas.microsoft.com/office/drawing/2014/main" id="{965FC277-73FD-1A1E-18F2-95EC2BB0D24B}"/>
              </a:ext>
            </a:extLst>
          </p:cNvPr>
          <p:cNvSpPr txBox="1"/>
          <p:nvPr/>
        </p:nvSpPr>
        <p:spPr>
          <a:xfrm>
            <a:off x="4810753" y="1207346"/>
            <a:ext cx="1083328" cy="300082"/>
          </a:xfrm>
          <a:prstGeom prst="rect">
            <a:avLst/>
          </a:prstGeom>
          <a:noFill/>
        </p:spPr>
        <p:txBody>
          <a:bodyPr wrap="square" rtlCol="0">
            <a:spAutoFit/>
          </a:bodyPr>
          <a:lstStyle/>
          <a:p>
            <a:r>
              <a:rPr lang="en-US" sz="1350" dirty="0"/>
              <a:t>Monitoring</a:t>
            </a:r>
          </a:p>
        </p:txBody>
      </p:sp>
      <p:sp>
        <p:nvSpPr>
          <p:cNvPr id="39" name="Rectangle 38">
            <a:extLst>
              <a:ext uri="{FF2B5EF4-FFF2-40B4-BE49-F238E27FC236}">
                <a16:creationId xmlns:a16="http://schemas.microsoft.com/office/drawing/2014/main" id="{D7F0A971-6813-1DEF-2137-FD16F6663148}"/>
              </a:ext>
            </a:extLst>
          </p:cNvPr>
          <p:cNvSpPr/>
          <p:nvPr/>
        </p:nvSpPr>
        <p:spPr>
          <a:xfrm>
            <a:off x="6185123" y="1114011"/>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4B2A5832-2516-F55D-E067-1E87D4E1E057}"/>
              </a:ext>
            </a:extLst>
          </p:cNvPr>
          <p:cNvSpPr txBox="1"/>
          <p:nvPr/>
        </p:nvSpPr>
        <p:spPr>
          <a:xfrm>
            <a:off x="6687019" y="1195345"/>
            <a:ext cx="681061" cy="300082"/>
          </a:xfrm>
          <a:prstGeom prst="rect">
            <a:avLst/>
          </a:prstGeom>
          <a:noFill/>
        </p:spPr>
        <p:txBody>
          <a:bodyPr wrap="square" rtlCol="0">
            <a:spAutoFit/>
          </a:bodyPr>
          <a:lstStyle/>
          <a:p>
            <a:r>
              <a:rPr lang="en-US" sz="1350" dirty="0"/>
              <a:t>Policy</a:t>
            </a:r>
          </a:p>
        </p:txBody>
      </p:sp>
      <p:cxnSp>
        <p:nvCxnSpPr>
          <p:cNvPr id="41" name="Straight Arrow Connector 40">
            <a:extLst>
              <a:ext uri="{FF2B5EF4-FFF2-40B4-BE49-F238E27FC236}">
                <a16:creationId xmlns:a16="http://schemas.microsoft.com/office/drawing/2014/main" id="{DAB1F28C-6C8C-93D3-0891-92D742AD5373}"/>
              </a:ext>
            </a:extLst>
          </p:cNvPr>
          <p:cNvCxnSpPr>
            <a:cxnSpLocks/>
          </p:cNvCxnSpPr>
          <p:nvPr/>
        </p:nvCxnSpPr>
        <p:spPr>
          <a:xfrm flipH="1">
            <a:off x="1711224" y="156969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1D866F8-11E9-D76B-6E30-7D212CCAB16A}"/>
              </a:ext>
            </a:extLst>
          </p:cNvPr>
          <p:cNvCxnSpPr>
            <a:cxnSpLocks/>
          </p:cNvCxnSpPr>
          <p:nvPr/>
        </p:nvCxnSpPr>
        <p:spPr>
          <a:xfrm flipH="1">
            <a:off x="3459500"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6D8B72-4CF2-87BC-8CD1-518C61E8B18F}"/>
              </a:ext>
            </a:extLst>
          </p:cNvPr>
          <p:cNvCxnSpPr>
            <a:cxnSpLocks/>
          </p:cNvCxnSpPr>
          <p:nvPr/>
        </p:nvCxnSpPr>
        <p:spPr>
          <a:xfrm flipH="1">
            <a:off x="5184185"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0F98AC-8C55-974D-17C7-388FE3501018}"/>
              </a:ext>
            </a:extLst>
          </p:cNvPr>
          <p:cNvCxnSpPr>
            <a:cxnSpLocks/>
          </p:cNvCxnSpPr>
          <p:nvPr/>
        </p:nvCxnSpPr>
        <p:spPr>
          <a:xfrm flipH="1">
            <a:off x="6871254" y="155304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D48B50B-AD41-D84D-63C4-E208581F7DCA}"/>
              </a:ext>
            </a:extLst>
          </p:cNvPr>
          <p:cNvSpPr txBox="1"/>
          <p:nvPr/>
        </p:nvSpPr>
        <p:spPr>
          <a:xfrm>
            <a:off x="7854998" y="2019373"/>
            <a:ext cx="961770" cy="300082"/>
          </a:xfrm>
          <a:prstGeom prst="rect">
            <a:avLst/>
          </a:prstGeom>
          <a:noFill/>
        </p:spPr>
        <p:txBody>
          <a:bodyPr wrap="square" rtlCol="0">
            <a:spAutoFit/>
          </a:bodyPr>
          <a:lstStyle/>
          <a:p>
            <a:r>
              <a:rPr lang="en-US" sz="1350" dirty="0"/>
              <a:t>Data Plane</a:t>
            </a:r>
          </a:p>
        </p:txBody>
      </p:sp>
      <p:sp>
        <p:nvSpPr>
          <p:cNvPr id="49" name="TextBox 48">
            <a:extLst>
              <a:ext uri="{FF2B5EF4-FFF2-40B4-BE49-F238E27FC236}">
                <a16:creationId xmlns:a16="http://schemas.microsoft.com/office/drawing/2014/main" id="{99104A0B-C3F0-849B-4A31-C69F95AAF6FF}"/>
              </a:ext>
            </a:extLst>
          </p:cNvPr>
          <p:cNvSpPr txBox="1"/>
          <p:nvPr/>
        </p:nvSpPr>
        <p:spPr>
          <a:xfrm>
            <a:off x="7743554" y="1152002"/>
            <a:ext cx="961770" cy="507831"/>
          </a:xfrm>
          <a:prstGeom prst="rect">
            <a:avLst/>
          </a:prstGeom>
          <a:noFill/>
        </p:spPr>
        <p:txBody>
          <a:bodyPr wrap="square" rtlCol="0">
            <a:spAutoFit/>
          </a:bodyPr>
          <a:lstStyle/>
          <a:p>
            <a:pPr algn="ctr"/>
            <a:r>
              <a:rPr lang="en-US" sz="1350" dirty="0"/>
              <a:t>Control Plane</a:t>
            </a:r>
          </a:p>
        </p:txBody>
      </p:sp>
      <p:sp>
        <p:nvSpPr>
          <p:cNvPr id="50" name="Rectangle 49">
            <a:extLst>
              <a:ext uri="{FF2B5EF4-FFF2-40B4-BE49-F238E27FC236}">
                <a16:creationId xmlns:a16="http://schemas.microsoft.com/office/drawing/2014/main" id="{D5BFF2ED-E226-8CBE-5D7D-1277E222A6E3}"/>
              </a:ext>
            </a:extLst>
          </p:cNvPr>
          <p:cNvSpPr/>
          <p:nvPr/>
        </p:nvSpPr>
        <p:spPr>
          <a:xfrm>
            <a:off x="269422" y="1869622"/>
            <a:ext cx="8670471" cy="38426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1" name="Straight Arrow Connector 50">
            <a:extLst>
              <a:ext uri="{FF2B5EF4-FFF2-40B4-BE49-F238E27FC236}">
                <a16:creationId xmlns:a16="http://schemas.microsoft.com/office/drawing/2014/main" id="{044E38F0-D1A9-A2D6-900F-EDF1F6CBBC64}"/>
              </a:ext>
            </a:extLst>
          </p:cNvPr>
          <p:cNvCxnSpPr/>
          <p:nvPr/>
        </p:nvCxnSpPr>
        <p:spPr>
          <a:xfrm>
            <a:off x="1141654" y="2114934"/>
            <a:ext cx="3342" cy="31685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F14D40F-D9E1-CF84-5477-D005B8355FE5}"/>
              </a:ext>
            </a:extLst>
          </p:cNvPr>
          <p:cNvCxnSpPr/>
          <p:nvPr/>
        </p:nvCxnSpPr>
        <p:spPr>
          <a:xfrm>
            <a:off x="2719406" y="2084574"/>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C910AB8-3A29-21A7-7EF3-7D47C882DA54}"/>
              </a:ext>
            </a:extLst>
          </p:cNvPr>
          <p:cNvCxnSpPr/>
          <p:nvPr/>
        </p:nvCxnSpPr>
        <p:spPr>
          <a:xfrm>
            <a:off x="6319746" y="2088492"/>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C515165-607D-C9D1-EE0E-B12C1F3A9A1B}"/>
              </a:ext>
            </a:extLst>
          </p:cNvPr>
          <p:cNvCxnSpPr>
            <a:cxnSpLocks/>
          </p:cNvCxnSpPr>
          <p:nvPr/>
        </p:nvCxnSpPr>
        <p:spPr>
          <a:xfrm>
            <a:off x="7658759" y="2056504"/>
            <a:ext cx="0" cy="33911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47DC88-BB71-58EA-A7B1-7988B8A8CCA1}"/>
              </a:ext>
            </a:extLst>
          </p:cNvPr>
          <p:cNvCxnSpPr/>
          <p:nvPr/>
        </p:nvCxnSpPr>
        <p:spPr>
          <a:xfrm>
            <a:off x="4567097" y="2107746"/>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56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95331" y="78905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62859" y="94813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39725" y="535134"/>
            <a:ext cx="4974336" cy="415498"/>
          </a:xfrm>
          <a:prstGeom prst="rect">
            <a:avLst/>
          </a:prstGeom>
          <a:noFill/>
        </p:spPr>
        <p:txBody>
          <a:bodyPr wrap="square" rtlCol="0">
            <a:spAutoFit/>
          </a:bodyPr>
          <a:lstStyle/>
          <a:p>
            <a:pPr algn="ctr"/>
            <a:r>
              <a:rPr lang="en-US" sz="2100" dirty="0"/>
              <a:t>Behavioral Coupling</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35420" y="217578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46</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6429281" y="329887"/>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a:endCxn id="5" idx="1"/>
          </p:cNvCxnSpPr>
          <p:nvPr/>
        </p:nvCxnSpPr>
        <p:spPr>
          <a:xfrm flipV="1">
            <a:off x="1602322" y="1719596"/>
            <a:ext cx="4093009" cy="16129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88322FF-203F-EE21-BD4D-32E1C09EDE52}"/>
              </a:ext>
            </a:extLst>
          </p:cNvPr>
          <p:cNvSpPr/>
          <p:nvPr/>
        </p:nvSpPr>
        <p:spPr>
          <a:xfrm>
            <a:off x="5695331" y="2720661"/>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Groceries</a:t>
            </a:r>
          </a:p>
        </p:txBody>
      </p:sp>
      <p:sp>
        <p:nvSpPr>
          <p:cNvPr id="9" name="TextBox 8">
            <a:extLst>
              <a:ext uri="{FF2B5EF4-FFF2-40B4-BE49-F238E27FC236}">
                <a16:creationId xmlns:a16="http://schemas.microsoft.com/office/drawing/2014/main" id="{BF3FB066-43BB-9D59-2E3F-9E7F4086DAAA}"/>
              </a:ext>
            </a:extLst>
          </p:cNvPr>
          <p:cNvSpPr txBox="1"/>
          <p:nvPr/>
        </p:nvSpPr>
        <p:spPr>
          <a:xfrm>
            <a:off x="5862859" y="287974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Flowchart: Magnetic Disk 12">
            <a:extLst>
              <a:ext uri="{FF2B5EF4-FFF2-40B4-BE49-F238E27FC236}">
                <a16:creationId xmlns:a16="http://schemas.microsoft.com/office/drawing/2014/main" id="{3C476C26-01FA-6443-77A3-F9B5597FB13D}"/>
              </a:ext>
            </a:extLst>
          </p:cNvPr>
          <p:cNvSpPr/>
          <p:nvPr/>
        </p:nvSpPr>
        <p:spPr>
          <a:xfrm>
            <a:off x="5935420" y="410739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3" name="Rectangle 12">
            <a:extLst>
              <a:ext uri="{FF2B5EF4-FFF2-40B4-BE49-F238E27FC236}">
                <a16:creationId xmlns:a16="http://schemas.microsoft.com/office/drawing/2014/main" id="{631C518A-1F34-BF8A-1B7B-B829B60BD79A}"/>
              </a:ext>
            </a:extLst>
          </p:cNvPr>
          <p:cNvSpPr/>
          <p:nvPr/>
        </p:nvSpPr>
        <p:spPr>
          <a:xfrm>
            <a:off x="5695331" y="4713149"/>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Pharmacy</a:t>
            </a:r>
          </a:p>
        </p:txBody>
      </p:sp>
      <p:sp>
        <p:nvSpPr>
          <p:cNvPr id="16" name="TextBox 15">
            <a:extLst>
              <a:ext uri="{FF2B5EF4-FFF2-40B4-BE49-F238E27FC236}">
                <a16:creationId xmlns:a16="http://schemas.microsoft.com/office/drawing/2014/main" id="{A1DC0966-ED29-3DD0-0C0C-179C03434DD6}"/>
              </a:ext>
            </a:extLst>
          </p:cNvPr>
          <p:cNvSpPr txBox="1"/>
          <p:nvPr/>
        </p:nvSpPr>
        <p:spPr>
          <a:xfrm>
            <a:off x="5862859" y="48722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9" name="Flowchart: Magnetic Disk 12">
            <a:extLst>
              <a:ext uri="{FF2B5EF4-FFF2-40B4-BE49-F238E27FC236}">
                <a16:creationId xmlns:a16="http://schemas.microsoft.com/office/drawing/2014/main" id="{28AD3983-0C2C-7C19-74D8-68BF6777A75E}"/>
              </a:ext>
            </a:extLst>
          </p:cNvPr>
          <p:cNvSpPr/>
          <p:nvPr/>
        </p:nvSpPr>
        <p:spPr>
          <a:xfrm>
            <a:off x="5935420" y="60998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22" name="Straight Arrow Connector 21">
            <a:extLst>
              <a:ext uri="{FF2B5EF4-FFF2-40B4-BE49-F238E27FC236}">
                <a16:creationId xmlns:a16="http://schemas.microsoft.com/office/drawing/2014/main" id="{7742E26F-7927-2A7E-3606-ABB7E3D20BC5}"/>
              </a:ext>
            </a:extLst>
          </p:cNvPr>
          <p:cNvCxnSpPr>
            <a:cxnSpLocks/>
          </p:cNvCxnSpPr>
          <p:nvPr/>
        </p:nvCxnSpPr>
        <p:spPr>
          <a:xfrm>
            <a:off x="1754722" y="3484969"/>
            <a:ext cx="3972568" cy="2225501"/>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906DBA-E9B5-AC55-98A9-8EF5C03689CB}"/>
              </a:ext>
            </a:extLst>
          </p:cNvPr>
          <p:cNvCxnSpPr>
            <a:cxnSpLocks/>
          </p:cNvCxnSpPr>
          <p:nvPr/>
        </p:nvCxnSpPr>
        <p:spPr>
          <a:xfrm flipV="1">
            <a:off x="1754722" y="3500301"/>
            <a:ext cx="4021035" cy="9405"/>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4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3" grpId="0" animBg="1"/>
      <p:bldP spid="16"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8577" y="1576888"/>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429501" y="3733437"/>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768019" y="169664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96378" y="389251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627779" y="51222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747450"/>
            <a:ext cx="4974336" cy="461665"/>
          </a:xfrm>
          <a:prstGeom prst="rect">
            <a:avLst/>
          </a:prstGeom>
          <a:noFill/>
        </p:spPr>
        <p:txBody>
          <a:bodyPr wrap="square" rtlCol="0">
            <a:spAutoFit/>
          </a:bodyPr>
          <a:lstStyle/>
          <a:p>
            <a:pPr algn="ctr"/>
            <a:r>
              <a:rPr lang="en-US" sz="2400" dirty="0"/>
              <a:t>N(N-1)/ 2 connections</a:t>
            </a:r>
            <a:endParaRPr lang="en-US" sz="2100" dirty="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35353" y="281784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47</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a:off x="1691563" y="2465961"/>
            <a:ext cx="4493658" cy="3613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594984" y="3518876"/>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a:endCxn id="23" idx="1"/>
          </p:cNvCxnSpPr>
          <p:nvPr/>
        </p:nvCxnSpPr>
        <p:spPr>
          <a:xfrm>
            <a:off x="1758962" y="2942947"/>
            <a:ext cx="5837416" cy="109961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a:off x="1750255" y="2635402"/>
            <a:ext cx="1235077" cy="17403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689325" y="2635402"/>
            <a:ext cx="2866388" cy="19187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2D8EE1-43CC-F8A2-DB3F-A00ACF2C6F4B}"/>
              </a:ext>
            </a:extLst>
          </p:cNvPr>
          <p:cNvCxnSpPr>
            <a:cxnSpLocks/>
          </p:cNvCxnSpPr>
          <p:nvPr/>
        </p:nvCxnSpPr>
        <p:spPr>
          <a:xfrm flipV="1">
            <a:off x="2702731" y="3033775"/>
            <a:ext cx="1830970" cy="68257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CF6FA-A61D-45B8-BAE7-2CDD9744760A}"/>
              </a:ext>
            </a:extLst>
          </p:cNvPr>
          <p:cNvSpPr txBox="1"/>
          <p:nvPr/>
        </p:nvSpPr>
        <p:spPr>
          <a:xfrm>
            <a:off x="3328528" y="3479521"/>
            <a:ext cx="1155195" cy="253916"/>
          </a:xfrm>
          <a:prstGeom prst="rect">
            <a:avLst/>
          </a:prstGeom>
          <a:noFill/>
        </p:spPr>
        <p:txBody>
          <a:bodyPr wrap="square" rtlCol="0">
            <a:spAutoFit/>
          </a:bodyPr>
          <a:lstStyle/>
          <a:p>
            <a:r>
              <a:rPr lang="en-US" sz="1050" dirty="0"/>
              <a:t>{Order History}</a:t>
            </a:r>
          </a:p>
        </p:txBody>
      </p:sp>
      <p:cxnSp>
        <p:nvCxnSpPr>
          <p:cNvPr id="32" name="Straight Arrow Connector 31">
            <a:extLst>
              <a:ext uri="{FF2B5EF4-FFF2-40B4-BE49-F238E27FC236}">
                <a16:creationId xmlns:a16="http://schemas.microsoft.com/office/drawing/2014/main" id="{B986666C-609F-7DA5-D974-9001DD85AFC0}"/>
              </a:ext>
            </a:extLst>
          </p:cNvPr>
          <p:cNvCxnSpPr>
            <a:cxnSpLocks/>
          </p:cNvCxnSpPr>
          <p:nvPr/>
        </p:nvCxnSpPr>
        <p:spPr>
          <a:xfrm flipH="1" flipV="1">
            <a:off x="6553200" y="3429000"/>
            <a:ext cx="1301554" cy="10263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F8B199D-D0D8-3DF7-3A9F-CA3D8CE488A9}"/>
              </a:ext>
            </a:extLst>
          </p:cNvPr>
          <p:cNvSpPr txBox="1"/>
          <p:nvPr/>
        </p:nvSpPr>
        <p:spPr>
          <a:xfrm>
            <a:off x="6755082" y="3317862"/>
            <a:ext cx="1155195" cy="253916"/>
          </a:xfrm>
          <a:prstGeom prst="rect">
            <a:avLst/>
          </a:prstGeom>
          <a:noFill/>
        </p:spPr>
        <p:txBody>
          <a:bodyPr wrap="square" rtlCol="0">
            <a:spAutoFit/>
          </a:bodyPr>
          <a:lstStyle/>
          <a:p>
            <a:r>
              <a:rPr lang="en-US" sz="1050" dirty="0"/>
              <a:t>{Manage Offers}</a:t>
            </a:r>
          </a:p>
        </p:txBody>
      </p:sp>
      <p:cxnSp>
        <p:nvCxnSpPr>
          <p:cNvPr id="38" name="Straight Arrow Connector 37">
            <a:extLst>
              <a:ext uri="{FF2B5EF4-FFF2-40B4-BE49-F238E27FC236}">
                <a16:creationId xmlns:a16="http://schemas.microsoft.com/office/drawing/2014/main" id="{455F0747-F758-4AF6-FD15-6550CC812A75}"/>
              </a:ext>
            </a:extLst>
          </p:cNvPr>
          <p:cNvCxnSpPr>
            <a:cxnSpLocks/>
          </p:cNvCxnSpPr>
          <p:nvPr/>
        </p:nvCxnSpPr>
        <p:spPr>
          <a:xfrm flipH="1" flipV="1">
            <a:off x="4845436" y="3837054"/>
            <a:ext cx="3255798" cy="80050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7507F37-2F8F-38FE-2A1B-F1C00866D4AB}"/>
              </a:ext>
            </a:extLst>
          </p:cNvPr>
          <p:cNvSpPr txBox="1"/>
          <p:nvPr/>
        </p:nvSpPr>
        <p:spPr>
          <a:xfrm>
            <a:off x="6015034" y="4521080"/>
            <a:ext cx="1301554" cy="253916"/>
          </a:xfrm>
          <a:prstGeom prst="rect">
            <a:avLst/>
          </a:prstGeom>
          <a:noFill/>
        </p:spPr>
        <p:txBody>
          <a:bodyPr wrap="square" rtlCol="0">
            <a:spAutoFit/>
          </a:bodyPr>
          <a:lstStyle/>
          <a:p>
            <a:r>
              <a:rPr lang="en-US" sz="1050" dirty="0"/>
              <a:t>{Customer Loyalty}</a:t>
            </a:r>
          </a:p>
        </p:txBody>
      </p:sp>
    </p:spTree>
    <p:extLst>
      <p:ext uri="{BB962C8B-B14F-4D97-AF65-F5344CB8AC3E}">
        <p14:creationId xmlns:p14="http://schemas.microsoft.com/office/powerpoint/2010/main" val="111555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4.Event driven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Tree>
    <p:extLst>
      <p:ext uri="{BB962C8B-B14F-4D97-AF65-F5344CB8AC3E}">
        <p14:creationId xmlns:p14="http://schemas.microsoft.com/office/powerpoint/2010/main" val="2097360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49</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7F874A20-3A49-217A-5403-DED1202B5A35}"/>
              </a:ext>
            </a:extLst>
          </p:cNvPr>
          <p:cNvSpPr txBox="1"/>
          <p:nvPr/>
        </p:nvSpPr>
        <p:spPr>
          <a:xfrm>
            <a:off x="671080" y="5377120"/>
            <a:ext cx="1193192" cy="1131079"/>
          </a:xfrm>
          <a:prstGeom prst="rect">
            <a:avLst/>
          </a:prstGeom>
          <a:noFill/>
        </p:spPr>
        <p:txBody>
          <a:bodyPr wrap="square" rtlCol="0">
            <a:spAutoFit/>
          </a:bodyPr>
          <a:lstStyle/>
          <a:p>
            <a:pPr algn="ctr"/>
            <a:r>
              <a:rPr lang="en-US" sz="1350" dirty="0"/>
              <a:t>Consumer has no notion of producer, just a topic on the broker</a:t>
            </a:r>
          </a:p>
        </p:txBody>
      </p:sp>
      <p:sp>
        <p:nvSpPr>
          <p:cNvPr id="13" name="TextBox 12">
            <a:extLst>
              <a:ext uri="{FF2B5EF4-FFF2-40B4-BE49-F238E27FC236}">
                <a16:creationId xmlns:a16="http://schemas.microsoft.com/office/drawing/2014/main" id="{D3B69AAE-7636-CB53-19D2-EF4BFC1F2453}"/>
              </a:ext>
            </a:extLst>
          </p:cNvPr>
          <p:cNvSpPr txBox="1"/>
          <p:nvPr/>
        </p:nvSpPr>
        <p:spPr>
          <a:xfrm>
            <a:off x="5590395" y="5478473"/>
            <a:ext cx="1193192" cy="923330"/>
          </a:xfrm>
          <a:prstGeom prst="rect">
            <a:avLst/>
          </a:prstGeom>
          <a:noFill/>
        </p:spPr>
        <p:txBody>
          <a:bodyPr wrap="square" rtlCol="0">
            <a:spAutoFit/>
          </a:bodyPr>
          <a:lstStyle/>
          <a:p>
            <a:pPr algn="ctr"/>
            <a:r>
              <a:rPr lang="en-US" sz="1350" dirty="0"/>
              <a:t>Channels subscribes to a ‘topic’ on the broker</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14"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3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8"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17"/>
                                            </p:cond>
                                          </p:stCondLst>
                                        </p:cTn>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22"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21"/>
                                            </p:cond>
                                          </p:stCondLst>
                                        </p:cTn>
                                        <p:tgtEl>
                                          <p:spTgt spid="2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26"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25"/>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get to messaging patterns, by the afternoon of Day One and then optionally on Day Two</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33864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3437" y="842258"/>
            <a:ext cx="4974336" cy="415498"/>
          </a:xfrm>
          <a:prstGeom prst="rect">
            <a:avLst/>
          </a:prstGeom>
          <a:noFill/>
        </p:spPr>
        <p:txBody>
          <a:bodyPr wrap="square" rtlCol="0">
            <a:spAutoFit/>
          </a:bodyPr>
          <a:lstStyle/>
          <a:p>
            <a:pPr algn="ctr"/>
            <a:r>
              <a:rPr lang="en-US" sz="2100" dirty="0"/>
              <a:t>Guaranteed, At Least Once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50</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Graphic 9" descr="Envelope">
            <a:extLst>
              <a:ext uri="{FF2B5EF4-FFF2-40B4-BE49-F238E27FC236}">
                <a16:creationId xmlns:a16="http://schemas.microsoft.com/office/drawing/2014/main" id="{D3C8F794-182D-3205-FD87-E9E6593273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8878" y="4074666"/>
            <a:ext cx="500273" cy="500273"/>
          </a:xfrm>
          <a:prstGeom prst="rect">
            <a:avLst/>
          </a:prstGeom>
        </p:spPr>
      </p:pic>
      <p:pic>
        <p:nvPicPr>
          <p:cNvPr id="12" name="Graphic 11" descr="Envelope">
            <a:extLst>
              <a:ext uri="{FF2B5EF4-FFF2-40B4-BE49-F238E27FC236}">
                <a16:creationId xmlns:a16="http://schemas.microsoft.com/office/drawing/2014/main" id="{D95C16CB-2370-FEE1-817E-250F897E5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5142" y="4447624"/>
            <a:ext cx="500273" cy="500273"/>
          </a:xfrm>
          <a:prstGeom prst="rect">
            <a:avLst/>
          </a:prstGeom>
        </p:spPr>
      </p:pic>
      <p:pic>
        <p:nvPicPr>
          <p:cNvPr id="14" name="Graphic 13" descr="Envelope">
            <a:extLst>
              <a:ext uri="{FF2B5EF4-FFF2-40B4-BE49-F238E27FC236}">
                <a16:creationId xmlns:a16="http://schemas.microsoft.com/office/drawing/2014/main" id="{3B3F012D-6FCC-371B-7BD9-DFF306DC8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590" y="4879505"/>
            <a:ext cx="500273" cy="500273"/>
          </a:xfrm>
          <a:prstGeom prst="rect">
            <a:avLst/>
          </a:prstGeom>
        </p:spPr>
      </p:pic>
      <p:sp>
        <p:nvSpPr>
          <p:cNvPr id="15" name="&quot;No&quot; Symbol 14">
            <a:extLst>
              <a:ext uri="{FF2B5EF4-FFF2-40B4-BE49-F238E27FC236}">
                <a16:creationId xmlns:a16="http://schemas.microsoft.com/office/drawing/2014/main" id="{94256B3B-C721-315D-126B-A76E4904EFD4}"/>
              </a:ext>
            </a:extLst>
          </p:cNvPr>
          <p:cNvSpPr/>
          <p:nvPr/>
        </p:nvSpPr>
        <p:spPr>
          <a:xfrm>
            <a:off x="6349967" y="2662565"/>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Tree>
    <p:extLst>
      <p:ext uri="{BB962C8B-B14F-4D97-AF65-F5344CB8AC3E}">
        <p14:creationId xmlns:p14="http://schemas.microsoft.com/office/powerpoint/2010/main" val="292932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Publish Subscribe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51</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Pharmacy</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Groceries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03066" y="3628570"/>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11397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22222 0.17152 L -0.12395 0.21157 C -0.10364 0.2206 -0.07274 0.22546 -0.04027 0.22546 C -0.00347 0.22546 0.0257 0.2206 0.04636 0.21157 L 0.14549 0.17152 " pathEditMode="relative" rAng="0" ptsTypes="AAAAA">
                                      <p:cBhvr>
                                        <p:cTn id="10" dur="2000" fill="hold"/>
                                        <p:tgtEl>
                                          <p:spTgt spid="25"/>
                                        </p:tgtEl>
                                        <p:attrNameLst>
                                          <p:attrName>ppt_x</p:attrName>
                                          <p:attrName>ppt_y</p:attrName>
                                        </p:attrNameLst>
                                      </p:cBhvr>
                                      <p:rCtr x="1838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39496 0.16366 L -0.24705 0.20371 C -0.21632 0.21274 -0.16962 0.2176 -0.12083 0.2176 C -0.06545 0.2176 -0.02153 0.21274 0.0099 0.20371 L 0.15868 0.16366 " pathEditMode="relative" rAng="0" ptsTypes="AAAAA">
                                      <p:cBhvr>
                                        <p:cTn id="14" dur="2000" fill="hold"/>
                                        <p:tgtEl>
                                          <p:spTgt spid="26"/>
                                        </p:tgtEl>
                                        <p:attrNameLst>
                                          <p:attrName>ppt_x</p:attrName>
                                          <p:attrName>ppt_y</p:attrName>
                                        </p:attrNameLst>
                                      </p:cBhvr>
                                      <p:rCtr x="27674"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Hub and Spoke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52</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16716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53</a:t>
            </a:fld>
            <a:endParaRPr lang="en-US"/>
          </a:p>
        </p:txBody>
      </p:sp>
    </p:spTree>
    <p:extLst>
      <p:ext uri="{BB962C8B-B14F-4D97-AF65-F5344CB8AC3E}">
        <p14:creationId xmlns:p14="http://schemas.microsoft.com/office/powerpoint/2010/main" val="2213727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spTree>
    <p:extLst>
      <p:ext uri="{BB962C8B-B14F-4D97-AF65-F5344CB8AC3E}">
        <p14:creationId xmlns:p14="http://schemas.microsoft.com/office/powerpoint/2010/main" val="2128959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sp>
        <p:nvSpPr>
          <p:cNvPr id="6" name="Rectangle 5"/>
          <p:cNvSpPr/>
          <p:nvPr/>
        </p:nvSpPr>
        <p:spPr>
          <a:xfrm>
            <a:off x="864476" y="2461998"/>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31142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types of messages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Tree>
    <p:extLst>
      <p:ext uri="{BB962C8B-B14F-4D97-AF65-F5344CB8AC3E}">
        <p14:creationId xmlns:p14="http://schemas.microsoft.com/office/powerpoint/2010/main" val="5274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for examples. Either you need to have RMQ installed on your machine, or you should have </a:t>
            </a:r>
            <a:r>
              <a:rPr lang="en-US" sz="2800" dirty="0" err="1"/>
              <a:t>Docker</a:t>
            </a:r>
            <a:r>
              <a:rPr lang="en-US" sz="2800" dirty="0"/>
              <a:t> installed on your machine, as exercises provide a </a:t>
            </a:r>
            <a:r>
              <a:rPr lang="en-US" sz="2800" dirty="0" err="1"/>
              <a:t>Docker</a:t>
            </a:r>
            <a:r>
              <a:rPr lang="en-US" sz="2800" dirty="0"/>
              <a:t> Compose file to spin up RMQ.</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author C#, Python, or JavaScript with an editor/IDE of your choice. </a:t>
            </a:r>
          </a:p>
          <a:p>
            <a:pPr marL="0" indent="0" algn="ctr">
              <a:buFont typeface="Arial"/>
              <a:buNone/>
            </a:pPr>
            <a:r>
              <a:rPr lang="en-US" sz="2800" dirty="0"/>
              <a:t>You will need Python, .NET, Go, or ES6</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Command Message</a:t>
            </a:r>
          </a:p>
        </p:txBody>
      </p:sp>
      <p:sp>
        <p:nvSpPr>
          <p:cNvPr id="3" name="Content Placeholder 2"/>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60</a:t>
            </a:fld>
            <a:endParaRPr lang="en-US"/>
          </a:p>
        </p:txBody>
      </p:sp>
      <p:sp>
        <p:nvSpPr>
          <p:cNvPr id="5" name="Content Placeholder 2"/>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115996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Document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sp>
        <p:nvSpPr>
          <p:cNvPr id="5" name="Rectangle 4"/>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3450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Event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sp>
        <p:nvSpPr>
          <p:cNvPr id="5" name="Rectangle 4"/>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13111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2800" dirty="0"/>
              <a:t>Request-Reply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63</a:t>
            </a:fld>
            <a:endParaRPr lang="en-US"/>
          </a:p>
        </p:txBody>
      </p:sp>
      <p:sp>
        <p:nvSpPr>
          <p:cNvPr id="7" name="Rectangle 6"/>
          <p:cNvSpPr/>
          <p:nvPr/>
        </p:nvSpPr>
        <p:spPr>
          <a:xfrm>
            <a:off x="1150883" y="1377610"/>
            <a:ext cx="7425558" cy="830997"/>
          </a:xfrm>
          <a:prstGeom prst="rect">
            <a:avLst/>
          </a:prstGeom>
        </p:spPr>
        <p:txBody>
          <a:bodyPr wrap="square">
            <a:spAutoFit/>
          </a:bodyPr>
          <a:lstStyle/>
          <a:p>
            <a:pPr algn="ctr"/>
            <a:r>
              <a:rPr lang="en-US" sz="2400" dirty="0"/>
              <a:t>When an application sends a message, how can it get a response from the receiver?</a:t>
            </a:r>
          </a:p>
        </p:txBody>
      </p:sp>
      <p:sp>
        <p:nvSpPr>
          <p:cNvPr id="9" name="Rectangle 8"/>
          <p:cNvSpPr/>
          <p:nvPr/>
        </p:nvSpPr>
        <p:spPr>
          <a:xfrm>
            <a:off x="662152" y="2686620"/>
            <a:ext cx="8024648" cy="830997"/>
          </a:xfrm>
          <a:prstGeom prst="rect">
            <a:avLst/>
          </a:prstGeom>
        </p:spPr>
        <p:txBody>
          <a:bodyPr wrap="square">
            <a:spAutoFit/>
          </a:bodyPr>
          <a:lstStyle/>
          <a:p>
            <a:pPr algn="ctr"/>
            <a:r>
              <a:rPr lang="en-US" sz="2400" dirty="0"/>
              <a:t>Send a pair of Request-Reply messages, each on its own channel.</a:t>
            </a:r>
          </a:p>
        </p:txBody>
      </p:sp>
      <p:sp>
        <p:nvSpPr>
          <p:cNvPr id="8" name="Rectangle 7">
            <a:extLst>
              <a:ext uri="{FF2B5EF4-FFF2-40B4-BE49-F238E27FC236}">
                <a16:creationId xmlns:a16="http://schemas.microsoft.com/office/drawing/2014/main" id="{291AF92C-8E8F-8843-B8F2-C7812D1507BF}"/>
              </a:ext>
            </a:extLst>
          </p:cNvPr>
          <p:cNvSpPr/>
          <p:nvPr/>
        </p:nvSpPr>
        <p:spPr>
          <a:xfrm>
            <a:off x="569280" y="3840872"/>
            <a:ext cx="8339958" cy="830997"/>
          </a:xfrm>
          <a:prstGeom prst="rect">
            <a:avLst/>
          </a:prstGeom>
        </p:spPr>
        <p:txBody>
          <a:bodyPr wrap="square">
            <a:spAutoFit/>
          </a:bodyPr>
          <a:lstStyle/>
          <a:p>
            <a:pPr algn="ctr"/>
            <a:r>
              <a:rPr lang="en-US" sz="2400" dirty="0"/>
              <a:t>The request message should contain a Return Address that indicates where to send the reply message</a:t>
            </a:r>
          </a:p>
        </p:txBody>
      </p:sp>
      <p:sp>
        <p:nvSpPr>
          <p:cNvPr id="10" name="Rectangle 9">
            <a:extLst>
              <a:ext uri="{FF2B5EF4-FFF2-40B4-BE49-F238E27FC236}">
                <a16:creationId xmlns:a16="http://schemas.microsoft.com/office/drawing/2014/main" id="{7CE0D915-5299-784F-8045-8502AAAF58EA}"/>
              </a:ext>
            </a:extLst>
          </p:cNvPr>
          <p:cNvSpPr/>
          <p:nvPr/>
        </p:nvSpPr>
        <p:spPr>
          <a:xfrm>
            <a:off x="971300" y="4995124"/>
            <a:ext cx="7535917" cy="1200329"/>
          </a:xfrm>
          <a:prstGeom prst="rect">
            <a:avLst/>
          </a:prstGeom>
        </p:spPr>
        <p:txBody>
          <a:bodyPr wrap="square">
            <a:spAutoFit/>
          </a:bodyPr>
          <a:lstStyle/>
          <a:p>
            <a:pPr algn="ctr"/>
            <a:r>
              <a:rPr lang="en-US" sz="2400" dirty="0"/>
              <a:t>Each reply message should contain a Correlation Identifier, a unique identifier that indicates which request message this reply is for. </a:t>
            </a:r>
          </a:p>
        </p:txBody>
      </p:sp>
    </p:spTree>
    <p:extLst>
      <p:ext uri="{BB962C8B-B14F-4D97-AF65-F5344CB8AC3E}">
        <p14:creationId xmlns:p14="http://schemas.microsoft.com/office/powerpoint/2010/main" val="121312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Command or Event?</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3724993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1443" y="1849769"/>
            <a:ext cx="2812071" cy="28120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436" y="1696497"/>
            <a:ext cx="3118616" cy="3118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2998" y="4921530"/>
            <a:ext cx="1548962" cy="415498"/>
          </a:xfrm>
          <a:prstGeom prst="rect">
            <a:avLst/>
          </a:prstGeom>
          <a:noFill/>
        </p:spPr>
        <p:txBody>
          <a:bodyPr wrap="square" rtlCol="0">
            <a:spAutoFit/>
          </a:bodyPr>
          <a:lstStyle/>
          <a:p>
            <a:r>
              <a:rPr lang="en-US" sz="2100" dirty="0"/>
              <a:t>A Command</a:t>
            </a:r>
          </a:p>
        </p:txBody>
      </p:sp>
      <p:sp>
        <p:nvSpPr>
          <p:cNvPr id="5" name="TextBox 4"/>
          <p:cNvSpPr txBox="1"/>
          <p:nvPr/>
        </p:nvSpPr>
        <p:spPr>
          <a:xfrm>
            <a:off x="5798262" y="4921530"/>
            <a:ext cx="1548962" cy="415498"/>
          </a:xfrm>
          <a:prstGeom prst="rect">
            <a:avLst/>
          </a:prstGeom>
          <a:noFill/>
        </p:spPr>
        <p:txBody>
          <a:bodyPr wrap="square" rtlCol="0">
            <a:spAutoFit/>
          </a:bodyPr>
          <a:lstStyle/>
          <a:p>
            <a:r>
              <a:rPr lang="en-US" sz="2100" dirty="0"/>
              <a:t>An Event</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952575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857250"/>
            <a:ext cx="4860645" cy="5143500"/>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12100272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480" y="1825354"/>
            <a:ext cx="4124325" cy="3243851"/>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2542886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20" y="1382020"/>
            <a:ext cx="4343400" cy="397709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4074708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75" y="857250"/>
            <a:ext cx="2371725" cy="514350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441463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3"/>
            <a:ext cx="8229600" cy="1854784"/>
          </a:xfrm>
        </p:spPr>
        <p:txBody>
          <a:bodyPr>
            <a:normAutofit/>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a:t>
            </a:r>
            <a:r>
              <a:rPr lang="en-US" sz="2400" dirty="0" err="1">
                <a:hlinkClick r:id="rId6"/>
              </a:rPr>
              <a:t>github.com</a:t>
            </a:r>
            <a:r>
              <a:rPr lang="en-US" sz="2400" dirty="0">
                <a:hlinkClick r:id="rId6"/>
              </a:rPr>
              <a:t>/</a:t>
            </a:r>
            <a:r>
              <a:rPr lang="en-US" sz="2400" dirty="0" err="1">
                <a:hlinkClick r:id="rId6"/>
              </a:rPr>
              <a:t>iancooper</a:t>
            </a:r>
            <a:r>
              <a:rPr lang="en-US" sz="2400" dirty="0">
                <a:hlinkClick r:id="rId6"/>
              </a:rPr>
              <a:t>/Practical-Messaging-Go</a:t>
            </a:r>
            <a:endParaRPr lang="en-US" sz="2400" dirty="0"/>
          </a:p>
          <a:p>
            <a:pPr marL="0" indent="0" algn="ctr">
              <a:buNone/>
            </a:pP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3504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Calls, Requests, Commands, and events</a:t>
            </a:r>
          </a:p>
        </p:txBody>
      </p:sp>
      <p:sp>
        <p:nvSpPr>
          <p:cNvPr id="5" name="Text Placeholder 4"/>
          <p:cNvSpPr>
            <a:spLocks noGrp="1"/>
          </p:cNvSpPr>
          <p:nvPr>
            <p:ph type="body" idx="1"/>
          </p:nvPr>
        </p:nvSpPr>
        <p:spPr/>
        <p:txBody>
          <a:bodyPr/>
          <a:lstStyle/>
          <a:p>
            <a:r>
              <a:rPr lang="en-US" dirty="0"/>
              <a:t>Coupling and Integration Styles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629486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1352753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t>Exercises</a:t>
            </a:r>
          </a:p>
        </p:txBody>
      </p:sp>
    </p:spTree>
    <p:extLst>
      <p:ext uri="{BB962C8B-B14F-4D97-AF65-F5344CB8AC3E}">
        <p14:creationId xmlns:p14="http://schemas.microsoft.com/office/powerpoint/2010/main" val="56210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1643063" y="1614488"/>
            <a:ext cx="5457825" cy="523220"/>
          </a:xfrm>
          <a:prstGeom prst="rect">
            <a:avLst/>
          </a:prstGeom>
          <a:noFill/>
        </p:spPr>
        <p:txBody>
          <a:bodyPr wrap="square" rtlCol="0">
            <a:spAutoFit/>
          </a:bodyPr>
          <a:lstStyle/>
          <a:p>
            <a:r>
              <a:rPr lang="en-GB" sz="2800" dirty="0"/>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2157413" y="2169536"/>
            <a:ext cx="2928937"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t>Readme</a:t>
            </a:r>
          </a:p>
          <a:p>
            <a:pPr marL="457200" indent="-457200">
              <a:buFont typeface="Arial" panose="020B0604020202020204" pitchFamily="34" charset="0"/>
              <a:buChar char="•"/>
            </a:pPr>
            <a:r>
              <a:rPr lang="en-GB" sz="2800" dirty="0"/>
              <a:t>Videos</a:t>
            </a:r>
          </a:p>
          <a:p>
            <a:pPr marL="457200" indent="-457200">
              <a:buFont typeface="Arial" panose="020B0604020202020204" pitchFamily="34" charset="0"/>
              <a:buChar char="•"/>
            </a:pPr>
            <a:r>
              <a:rPr lang="en-GB" sz="2800" dirty="0"/>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1528762" y="3723809"/>
            <a:ext cx="5457825" cy="523220"/>
          </a:xfrm>
          <a:prstGeom prst="rect">
            <a:avLst/>
          </a:prstGeom>
          <a:noFill/>
        </p:spPr>
        <p:txBody>
          <a:bodyPr wrap="square" rtlCol="0">
            <a:spAutoFit/>
          </a:bodyPr>
          <a:lstStyle/>
          <a:p>
            <a:r>
              <a:rPr lang="en-GB" sz="2800" dirty="0"/>
              <a:t>Introduction to RMQ</a:t>
            </a:r>
          </a:p>
        </p:txBody>
      </p:sp>
    </p:spTree>
    <p:extLst>
      <p:ext uri="{BB962C8B-B14F-4D97-AF65-F5344CB8AC3E}">
        <p14:creationId xmlns:p14="http://schemas.microsoft.com/office/powerpoint/2010/main" val="411033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1259835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77</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78</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79</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1358124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80</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 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81</a:t>
            </a:fld>
            <a:endParaRPr lang="en-US"/>
          </a:p>
        </p:txBody>
      </p:sp>
    </p:spTree>
    <p:extLst>
      <p:ext uri="{BB962C8B-B14F-4D97-AF65-F5344CB8AC3E}">
        <p14:creationId xmlns:p14="http://schemas.microsoft.com/office/powerpoint/2010/main" val="1690615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82</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83</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 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84</a:t>
            </a:fld>
            <a:endParaRPr lang="en-US"/>
          </a:p>
        </p:txBody>
      </p:sp>
    </p:spTree>
    <p:extLst>
      <p:ext uri="{BB962C8B-B14F-4D97-AF65-F5344CB8AC3E}">
        <p14:creationId xmlns:p14="http://schemas.microsoft.com/office/powerpoint/2010/main" val="3454111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85</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86</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87</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88</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89</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90</a:t>
            </a:fld>
            <a:endParaRPr lang="en-US"/>
          </a:p>
        </p:txBody>
      </p:sp>
    </p:spTree>
    <p:extLst>
      <p:ext uri="{BB962C8B-B14F-4D97-AF65-F5344CB8AC3E}">
        <p14:creationId xmlns:p14="http://schemas.microsoft.com/office/powerpoint/2010/main" val="31776944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5.6 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91</a:t>
            </a:fld>
            <a:endParaRPr lang="en-US"/>
          </a:p>
        </p:txBody>
      </p:sp>
    </p:spTree>
    <p:extLst>
      <p:ext uri="{BB962C8B-B14F-4D97-AF65-F5344CB8AC3E}">
        <p14:creationId xmlns:p14="http://schemas.microsoft.com/office/powerpoint/2010/main" val="4114676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92</a:t>
            </a:fld>
            <a:endParaRPr lang="en-US"/>
          </a:p>
        </p:txBody>
      </p:sp>
    </p:spTree>
    <p:extLst>
      <p:ext uri="{BB962C8B-B14F-4D97-AF65-F5344CB8AC3E}">
        <p14:creationId xmlns:p14="http://schemas.microsoft.com/office/powerpoint/2010/main" val="1504285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93</a:t>
            </a:fld>
            <a:endParaRPr lang="en-US"/>
          </a:p>
        </p:txBody>
      </p:sp>
    </p:spTree>
    <p:extLst>
      <p:ext uri="{BB962C8B-B14F-4D97-AF65-F5344CB8AC3E}">
        <p14:creationId xmlns:p14="http://schemas.microsoft.com/office/powerpoint/2010/main" val="3297022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10801440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95</a:t>
            </a:fld>
            <a:endParaRPr lang="en-US"/>
          </a:p>
        </p:txBody>
      </p:sp>
    </p:spTree>
    <p:extLst>
      <p:ext uri="{BB962C8B-B14F-4D97-AF65-F5344CB8AC3E}">
        <p14:creationId xmlns:p14="http://schemas.microsoft.com/office/powerpoint/2010/main" val="22923241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96</a:t>
            </a:fld>
            <a:endParaRPr lang="en-US"/>
          </a:p>
        </p:txBody>
      </p:sp>
    </p:spTree>
    <p:extLst>
      <p:ext uri="{BB962C8B-B14F-4D97-AF65-F5344CB8AC3E}">
        <p14:creationId xmlns:p14="http://schemas.microsoft.com/office/powerpoint/2010/main" val="3864899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14565564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2871737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5.7 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296068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27541</TotalTime>
  <Words>11822</Words>
  <Application>Microsoft Macintosh PowerPoint</Application>
  <PresentationFormat>On-screen Show (4:3)</PresentationFormat>
  <Paragraphs>1099</Paragraphs>
  <Slides>105</Slides>
  <Notes>62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Arial</vt:lpstr>
      <vt:lpstr>Calibri</vt:lpstr>
      <vt:lpstr>Ubuntu</vt:lpstr>
      <vt:lpstr>Office Theme</vt:lpstr>
      <vt:lpstr>Practical Messaging</vt:lpstr>
      <vt:lpstr>Who are you?</vt:lpstr>
      <vt:lpstr>PowerPoint Presentation</vt:lpstr>
      <vt:lpstr>Day One Agenda</vt:lpstr>
      <vt:lpstr>When do you get to write code?</vt:lpstr>
      <vt:lpstr>Prerequisites</vt:lpstr>
      <vt:lpstr>Exercise Code</vt:lpstr>
      <vt:lpstr>PowerPoint Presentation</vt:lpstr>
      <vt:lpstr>1.Distributed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Microservices</vt:lpstr>
      <vt:lpstr>PowerPoint Presentation</vt:lpstr>
      <vt:lpstr>PowerPoint Presentation</vt:lpstr>
      <vt:lpstr>PowerPoint Presentation</vt:lpstr>
      <vt:lpstr>PowerPoint Presentation</vt:lpstr>
      <vt:lpstr>The Price of Distribution</vt:lpstr>
      <vt:lpstr>PowerPoint Presentation</vt:lpstr>
      <vt:lpstr>2.Integration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3.Request driven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4.Event driven architectures</vt:lpstr>
      <vt:lpstr>PowerPoint Presentation</vt:lpstr>
      <vt:lpstr>PowerPoint Presentation</vt:lpstr>
      <vt:lpstr>PowerPoint Presentation</vt:lpstr>
      <vt:lpstr>PowerPoint Presentation</vt:lpstr>
      <vt:lpstr>5.Messaging patterns</vt:lpstr>
      <vt:lpstr>PowerPoint Presentation</vt:lpstr>
      <vt:lpstr>PowerPoint Presentation</vt:lpstr>
      <vt:lpstr>PowerPoint Presentation</vt:lpstr>
      <vt:lpstr>5.1 A Message</vt:lpstr>
      <vt:lpstr>Message Construction</vt:lpstr>
      <vt:lpstr>5.2 types of messages </vt:lpstr>
      <vt:lpstr>Command Message</vt:lpstr>
      <vt:lpstr>Document Message</vt:lpstr>
      <vt:lpstr>Event Message</vt:lpstr>
      <vt:lpstr>Request-Reply</vt:lpstr>
      <vt:lpstr>Command or Event?</vt:lpstr>
      <vt:lpstr>PowerPoint Presentation</vt:lpstr>
      <vt:lpstr>PowerPoint Presentation</vt:lpstr>
      <vt:lpstr>PowerPoint Presentation</vt:lpstr>
      <vt:lpstr>PowerPoint Presentation</vt:lpstr>
      <vt:lpstr>PowerPoint Presentation</vt:lpstr>
      <vt:lpstr>Calls, Requests, Commands, and events</vt:lpstr>
      <vt:lpstr>PowerPoint Presentation</vt:lpstr>
      <vt:lpstr>Exercises</vt:lpstr>
      <vt:lpstr>PowerPoint Presentation</vt:lpstr>
      <vt:lpstr>5.3 channels</vt:lpstr>
      <vt:lpstr>Channels</vt:lpstr>
      <vt:lpstr>Point-to-Point Channel</vt:lpstr>
      <vt:lpstr>Datatype Channel</vt:lpstr>
      <vt:lpstr>Publish-Subscribe Channel</vt:lpstr>
      <vt:lpstr>Dead Letter Channel</vt:lpstr>
      <vt:lpstr>Invalid Message Channel</vt:lpstr>
      <vt:lpstr>5.4 endpoints</vt:lpstr>
      <vt:lpstr>Message Endpoint</vt:lpstr>
      <vt:lpstr>Messaging Gateway</vt:lpstr>
      <vt:lpstr>5.5 The Message PuMP</vt:lpstr>
      <vt:lpstr>PowerPoint Presentation</vt:lpstr>
      <vt:lpstr>Translate and Dispatch</vt:lpstr>
      <vt:lpstr>Polling Consumer</vt:lpstr>
      <vt:lpstr>Event Driven Consumer</vt:lpstr>
      <vt:lpstr>Service Activator</vt:lpstr>
      <vt:lpstr>Competing Consumers</vt:lpstr>
      <vt:lpstr>5.6 Pipelines</vt:lpstr>
      <vt:lpstr>Pipes and Filters</vt:lpstr>
      <vt:lpstr>Content Based Router</vt:lpstr>
      <vt:lpstr>Dynamic Router</vt:lpstr>
      <vt:lpstr>Recipient List</vt:lpstr>
      <vt:lpstr>Splitter</vt:lpstr>
      <vt:lpstr>Aggregator</vt:lpstr>
      <vt:lpstr>Resequencer</vt:lpstr>
      <vt:lpstr>5.7 Transformation</vt:lpstr>
      <vt:lpstr>Message Translator</vt:lpstr>
      <vt:lpstr>Content Enricher</vt:lpstr>
      <vt:lpstr>5.8 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475</cp:revision>
  <dcterms:created xsi:type="dcterms:W3CDTF">2012-05-22T19:34:54Z</dcterms:created>
  <dcterms:modified xsi:type="dcterms:W3CDTF">2023-10-15T15:47:46Z</dcterms:modified>
</cp:coreProperties>
</file>